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6" r:id="rId3"/>
    <p:sldId id="267" r:id="rId4"/>
    <p:sldId id="258" r:id="rId5"/>
    <p:sldId id="259" r:id="rId6"/>
    <p:sldId id="260" r:id="rId7"/>
    <p:sldId id="269" r:id="rId8"/>
    <p:sldId id="270" r:id="rId9"/>
    <p:sldId id="261" r:id="rId10"/>
    <p:sldId id="271" r:id="rId11"/>
    <p:sldId id="262" r:id="rId12"/>
    <p:sldId id="272" r:id="rId13"/>
    <p:sldId id="263" r:id="rId14"/>
    <p:sldId id="273" r:id="rId15"/>
    <p:sldId id="264" r:id="rId16"/>
    <p:sldId id="265"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15C71DA-D4F3-45E1-8E54-AB430ABDEED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5C71DA-D4F3-45E1-8E54-AB430ABDEED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5C71DA-D4F3-45E1-8E54-AB430ABDEED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FA377F-929C-4822-BA71-CDC3F498C10D}" type="datetimeFigureOut">
              <a:rPr lang="en-US" smtClean="0"/>
              <a:pPr/>
              <a:t>10/23/2012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3EFA377F-929C-4822-BA71-CDC3F498C10D}" type="datetimeFigureOut">
              <a:rPr lang="en-US" smtClean="0"/>
              <a:pPr/>
              <a:t>10/23/2012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15C71DA-D4F3-45E1-8E54-AB430ABDEEDB}" type="slidenum">
              <a:rPr lang="en-US" smtClean="0"/>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EFA377F-929C-4822-BA71-CDC3F498C10D}" type="datetimeFigureOut">
              <a:rPr lang="en-US" smtClean="0"/>
              <a:pPr/>
              <a:t>10/23/2012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15C71DA-D4F3-45E1-8E54-AB430ABDEED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wip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Seven Principles of communication</a:t>
            </a:r>
            <a:endParaRPr lang="en-US" dirty="0"/>
          </a:p>
        </p:txBody>
      </p:sp>
      <p:sp>
        <p:nvSpPr>
          <p:cNvPr id="3" name="Subtitle 2"/>
          <p:cNvSpPr>
            <a:spLocks noGrp="1"/>
          </p:cNvSpPr>
          <p:nvPr>
            <p:ph type="subTitle" idx="1"/>
          </p:nvPr>
        </p:nvSpPr>
        <p:spPr>
          <a:xfrm>
            <a:off x="838200" y="838200"/>
            <a:ext cx="7772400" cy="1508760"/>
          </a:xfrm>
        </p:spPr>
        <p:txBody>
          <a:bodyPr/>
          <a:lstStyle/>
          <a:p>
            <a:r>
              <a:rPr lang="en-US" dirty="0" smtClean="0"/>
              <a:t>Communication Skills-I</a:t>
            </a:r>
            <a:endParaRPr lang="en-US"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 failed to enclose the documents with the envelope</a:t>
            </a:r>
          </a:p>
          <a:p>
            <a:pPr>
              <a:buFont typeface="Wingdings" pitchFamily="2" charset="2"/>
              <a:buChar char="ü"/>
            </a:pPr>
            <a:r>
              <a:rPr lang="en-US" dirty="0" smtClean="0"/>
              <a:t>The documents were not enclosed</a:t>
            </a:r>
          </a:p>
          <a:p>
            <a:r>
              <a:rPr lang="en-US" dirty="0" smtClean="0"/>
              <a:t>It is impossible to open an account for you today</a:t>
            </a:r>
          </a:p>
          <a:p>
            <a:pPr>
              <a:buFont typeface="Wingdings" pitchFamily="2" charset="2"/>
              <a:buChar char="ü"/>
            </a:pPr>
            <a:r>
              <a:rPr lang="en-US" dirty="0" smtClean="0"/>
              <a:t>As soon as our signature card reaches us we will gladly open an account for you.</a:t>
            </a:r>
          </a:p>
          <a:p>
            <a:endParaRPr lang="en-US"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3600" b="1" dirty="0" smtClean="0">
                <a:latin typeface="Century Gothic" pitchFamily="34" charset="0"/>
                <a:ea typeface="HY헤드라인M"/>
              </a:rPr>
              <a:t>Concreteness</a:t>
            </a:r>
            <a:endParaRPr lang="en-US" dirty="0"/>
          </a:p>
        </p:txBody>
      </p:sp>
      <p:sp>
        <p:nvSpPr>
          <p:cNvPr id="3" name="Content Placeholder 2"/>
          <p:cNvSpPr>
            <a:spLocks noGrp="1"/>
          </p:cNvSpPr>
          <p:nvPr>
            <p:ph idx="1"/>
          </p:nvPr>
        </p:nvSpPr>
        <p:spPr/>
        <p:txBody>
          <a:bodyPr>
            <a:normAutofit lnSpcReduction="10000"/>
          </a:bodyPr>
          <a:lstStyle/>
          <a:p>
            <a:pPr>
              <a:lnSpc>
                <a:spcPct val="90000"/>
              </a:lnSpc>
              <a:buFont typeface="Arial" pitchFamily="34" charset="0"/>
              <a:buNone/>
            </a:pPr>
            <a:r>
              <a:rPr lang="en-US" altLang="ko-KR" sz="2800" dirty="0" smtClean="0">
                <a:latin typeface="Century Gothic" pitchFamily="34" charset="0"/>
                <a:ea typeface="HY헤드라인M"/>
              </a:rPr>
              <a:t>Communicating concretely means </a:t>
            </a:r>
            <a:r>
              <a:rPr lang="en-US" altLang="ko-KR" sz="2800" b="1" dirty="0" smtClean="0">
                <a:latin typeface="Century Gothic" pitchFamily="34" charset="0"/>
                <a:ea typeface="HY헤드라인M"/>
              </a:rPr>
              <a:t>being specific, definite, and vivid rather than vague and general.</a:t>
            </a:r>
            <a:r>
              <a:rPr lang="en-US" altLang="ko-KR" sz="2800" dirty="0" smtClean="0">
                <a:latin typeface="Century Gothic" pitchFamily="34" charset="0"/>
                <a:ea typeface="HY헤드라인M"/>
              </a:rPr>
              <a:t> </a:t>
            </a:r>
          </a:p>
          <a:p>
            <a:pPr>
              <a:lnSpc>
                <a:spcPct val="90000"/>
              </a:lnSpc>
              <a:buFont typeface="Arial" pitchFamily="34" charset="0"/>
              <a:buNone/>
            </a:pPr>
            <a:endParaRPr lang="en-US" altLang="ko-KR" sz="2800" dirty="0" smtClean="0">
              <a:latin typeface="Century Gothic" pitchFamily="34" charset="0"/>
              <a:ea typeface="HY헤드라인M"/>
            </a:endParaRPr>
          </a:p>
          <a:p>
            <a:pPr>
              <a:lnSpc>
                <a:spcPct val="90000"/>
              </a:lnSpc>
              <a:buFont typeface="Arial" pitchFamily="34" charset="0"/>
              <a:buNone/>
            </a:pPr>
            <a:r>
              <a:rPr lang="en-US" altLang="ko-KR" sz="2800" dirty="0" smtClean="0">
                <a:latin typeface="Century Gothic" pitchFamily="34" charset="0"/>
                <a:ea typeface="HY헤드라인M"/>
              </a:rPr>
              <a:t>	The following guidelines should help you compose concrete, convincing messages: </a:t>
            </a:r>
          </a:p>
          <a:p>
            <a:pPr>
              <a:lnSpc>
                <a:spcPct val="90000"/>
              </a:lnSpc>
              <a:buFont typeface="Arial" pitchFamily="34" charset="0"/>
              <a:buNone/>
            </a:pPr>
            <a:endParaRPr lang="en-US" altLang="ko-KR" sz="2800" dirty="0" smtClean="0">
              <a:latin typeface="Century Gothic" pitchFamily="34" charset="0"/>
              <a:ea typeface="HY헤드라인M"/>
            </a:endParaRPr>
          </a:p>
          <a:p>
            <a:pPr>
              <a:lnSpc>
                <a:spcPct val="90000"/>
              </a:lnSpc>
              <a:buFont typeface="Arial" pitchFamily="34" charset="0"/>
              <a:buNone/>
            </a:pPr>
            <a:r>
              <a:rPr lang="en-US" altLang="ko-KR" sz="2800" dirty="0" smtClean="0">
                <a:latin typeface="Century Gothic" pitchFamily="34" charset="0"/>
                <a:ea typeface="HY헤드라인M"/>
              </a:rPr>
              <a:t>	• Use specific facts and figures. </a:t>
            </a:r>
            <a:br>
              <a:rPr lang="en-US" altLang="ko-KR" sz="2800" dirty="0" smtClean="0">
                <a:latin typeface="Century Gothic" pitchFamily="34" charset="0"/>
                <a:ea typeface="HY헤드라인M"/>
              </a:rPr>
            </a:br>
            <a:r>
              <a:rPr lang="en-US" altLang="ko-KR" sz="2800" dirty="0" smtClean="0">
                <a:latin typeface="Century Gothic" pitchFamily="34" charset="0"/>
                <a:ea typeface="HY헤드라인M"/>
              </a:rPr>
              <a:t>• Put action in your verbs.</a:t>
            </a:r>
            <a:br>
              <a:rPr lang="en-US" altLang="ko-KR" sz="2800" dirty="0" smtClean="0">
                <a:latin typeface="Century Gothic" pitchFamily="34" charset="0"/>
                <a:ea typeface="HY헤드라인M"/>
              </a:rPr>
            </a:br>
            <a:r>
              <a:rPr lang="en-US" altLang="ko-KR" sz="2800" dirty="0" smtClean="0">
                <a:latin typeface="Century Gothic" pitchFamily="34" charset="0"/>
                <a:ea typeface="HY헤드라인M"/>
              </a:rPr>
              <a:t>• Choose vivid, image-building words</a:t>
            </a:r>
          </a:p>
          <a:p>
            <a:endParaRPr lang="en-US" dirty="0"/>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She is a brain</a:t>
            </a:r>
          </a:p>
          <a:p>
            <a:pPr>
              <a:buFont typeface="Wingdings" pitchFamily="2" charset="2"/>
              <a:buChar char="Ø"/>
            </a:pPr>
            <a:r>
              <a:rPr lang="en-US" dirty="0" smtClean="0"/>
              <a:t>Her grade point is 3.99 on a four point scale.</a:t>
            </a:r>
          </a:p>
          <a:p>
            <a:pPr>
              <a:buFont typeface="Arial" pitchFamily="34" charset="0"/>
              <a:buChar char="•"/>
            </a:pPr>
            <a:r>
              <a:rPr lang="en-US" dirty="0" smtClean="0"/>
              <a:t>Grades of the students will be sent to you by the school</a:t>
            </a:r>
          </a:p>
          <a:p>
            <a:pPr>
              <a:buFont typeface="Wingdings" pitchFamily="2" charset="2"/>
              <a:buChar char="Ø"/>
            </a:pPr>
            <a:r>
              <a:rPr lang="en-US" dirty="0" smtClean="0"/>
              <a:t>The school will send you the grades of students</a:t>
            </a:r>
          </a:p>
          <a:p>
            <a:pPr>
              <a:buFont typeface="Arial" pitchFamily="34" charset="0"/>
              <a:buChar char="•"/>
            </a:pPr>
            <a:r>
              <a:rPr lang="en-US" dirty="0" smtClean="0"/>
              <a:t>The function of this office is collection of payments and the compilation of statements</a:t>
            </a:r>
          </a:p>
          <a:p>
            <a:pPr>
              <a:buFont typeface="Wingdings" pitchFamily="2" charset="2"/>
              <a:buChar char="Ø"/>
            </a:pPr>
            <a:r>
              <a:rPr lang="en-US" dirty="0" smtClean="0"/>
              <a:t>This office collects payments and compiles statements</a:t>
            </a:r>
          </a:p>
          <a:p>
            <a:endParaRPr lang="en-US" dirty="0"/>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Clarity means getting your message across so the </a:t>
            </a:r>
            <a:r>
              <a:rPr lang="en-US" altLang="ko-KR" sz="2800" dirty="0" smtClean="0">
                <a:latin typeface="Times New Roman" pitchFamily="18" charset="0"/>
                <a:ea typeface="HY헤드라인M"/>
                <a:cs typeface="Times New Roman" pitchFamily="18" charset="0"/>
              </a:rPr>
              <a:t>receiver </a:t>
            </a:r>
          </a:p>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will </a:t>
            </a:r>
            <a:r>
              <a:rPr lang="en-US" altLang="ko-KR" sz="2800" dirty="0" smtClean="0">
                <a:latin typeface="Times New Roman" pitchFamily="18" charset="0"/>
                <a:ea typeface="HY헤드라인M"/>
                <a:cs typeface="Times New Roman" pitchFamily="18" charset="0"/>
              </a:rPr>
              <a:t>understand what you are trying to convey. </a:t>
            </a:r>
          </a:p>
          <a:p>
            <a:pPr>
              <a:lnSpc>
                <a:spcPct val="80000"/>
              </a:lnSpc>
              <a:buFont typeface="Arial" pitchFamily="34" charset="0"/>
              <a:buNone/>
            </a:pPr>
            <a:endParaRPr lang="en-US" altLang="ko-KR" sz="2800" dirty="0" smtClean="0">
              <a:latin typeface="Times New Roman" pitchFamily="18" charset="0"/>
              <a:ea typeface="HY헤드라인M"/>
              <a:cs typeface="Times New Roman" pitchFamily="18" charset="0"/>
            </a:endParaRPr>
          </a:p>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	You want that person to interpret your words with the same meaning you have in mind. </a:t>
            </a:r>
          </a:p>
          <a:p>
            <a:pPr>
              <a:lnSpc>
                <a:spcPct val="80000"/>
              </a:lnSpc>
              <a:buFont typeface="Arial" pitchFamily="34" charset="0"/>
              <a:buNone/>
            </a:pPr>
            <a:endParaRPr lang="en-US" altLang="ko-KR" sz="2800" dirty="0" smtClean="0">
              <a:latin typeface="Times New Roman" pitchFamily="18" charset="0"/>
              <a:ea typeface="HY헤드라인M"/>
              <a:cs typeface="Times New Roman" pitchFamily="18" charset="0"/>
            </a:endParaRPr>
          </a:p>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	Accomplishing that goal is difficult because, as you know, individual experiences are never identical, and words have different meanings to different persons.</a:t>
            </a:r>
          </a:p>
          <a:p>
            <a:pPr>
              <a:lnSpc>
                <a:spcPct val="80000"/>
              </a:lnSpc>
              <a:buFont typeface="Arial" pitchFamily="34" charset="0"/>
              <a:buNone/>
            </a:pPr>
            <a:endParaRPr lang="en-US" altLang="ko-KR" sz="2800" dirty="0" smtClean="0">
              <a:latin typeface="Times New Roman" pitchFamily="18" charset="0"/>
              <a:ea typeface="HY헤드라인M"/>
              <a:cs typeface="Times New Roman" pitchFamily="18" charset="0"/>
            </a:endParaRPr>
          </a:p>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	Here are some specific ways to help make your messages clear:</a:t>
            </a:r>
          </a:p>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	</a:t>
            </a:r>
          </a:p>
          <a:p>
            <a:pPr>
              <a:lnSpc>
                <a:spcPct val="80000"/>
              </a:lnSpc>
              <a:buFont typeface="Arial" pitchFamily="34" charset="0"/>
              <a:buNone/>
            </a:pPr>
            <a:r>
              <a:rPr lang="en-US" altLang="ko-KR" sz="2800" dirty="0" smtClean="0">
                <a:latin typeface="Times New Roman" pitchFamily="18" charset="0"/>
                <a:ea typeface="HY헤드라인M"/>
                <a:cs typeface="Times New Roman" pitchFamily="18" charset="0"/>
              </a:rPr>
              <a:t>	1. Choose short, familiar, conversational words.</a:t>
            </a:r>
            <a:br>
              <a:rPr lang="en-US" altLang="ko-KR" sz="2800" dirty="0" smtClean="0">
                <a:latin typeface="Times New Roman" pitchFamily="18" charset="0"/>
                <a:ea typeface="HY헤드라인M"/>
                <a:cs typeface="Times New Roman" pitchFamily="18" charset="0"/>
              </a:rPr>
            </a:br>
            <a:r>
              <a:rPr lang="en-US" altLang="ko-KR" sz="2800" dirty="0" smtClean="0">
                <a:latin typeface="Times New Roman" pitchFamily="18" charset="0"/>
                <a:ea typeface="HY헤드라인M"/>
                <a:cs typeface="Times New Roman" pitchFamily="18" charset="0"/>
              </a:rPr>
              <a:t>2. Construct effective sentences and paragraphs.</a:t>
            </a:r>
            <a:br>
              <a:rPr lang="en-US" altLang="ko-KR" sz="2800" dirty="0" smtClean="0">
                <a:latin typeface="Times New Roman" pitchFamily="18" charset="0"/>
                <a:ea typeface="HY헤드라인M"/>
                <a:cs typeface="Times New Roman" pitchFamily="18" charset="0"/>
              </a:rPr>
            </a:br>
            <a:r>
              <a:rPr lang="en-US" altLang="ko-KR" sz="2800" dirty="0" smtClean="0">
                <a:latin typeface="Times New Roman" pitchFamily="18" charset="0"/>
                <a:ea typeface="HY헤드라인M"/>
                <a:cs typeface="Times New Roman" pitchFamily="18" charset="0"/>
              </a:rPr>
              <a:t>3. Achieve appropriate readability (and listen-ability).</a:t>
            </a:r>
            <a:br>
              <a:rPr lang="en-US" altLang="ko-KR" sz="2800" dirty="0" smtClean="0">
                <a:latin typeface="Times New Roman" pitchFamily="18" charset="0"/>
                <a:ea typeface="HY헤드라인M"/>
                <a:cs typeface="Times New Roman" pitchFamily="18" charset="0"/>
              </a:rPr>
            </a:br>
            <a:r>
              <a:rPr lang="en-US" altLang="ko-KR" sz="2800" dirty="0" smtClean="0">
                <a:latin typeface="Times New Roman" pitchFamily="18" charset="0"/>
                <a:ea typeface="HY헤드라인M"/>
                <a:cs typeface="Times New Roman" pitchFamily="18" charset="0"/>
              </a:rPr>
              <a:t>4. Include examples, illustrations, and other visual aids</a:t>
            </a:r>
            <a:endParaRPr lang="en-US"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precise and familiar words</a:t>
            </a:r>
            <a:endParaRPr lang="en-US" dirty="0"/>
          </a:p>
        </p:txBody>
      </p:sp>
      <p:sp>
        <p:nvSpPr>
          <p:cNvPr id="3" name="Content Placeholder 2"/>
          <p:cNvSpPr>
            <a:spLocks noGrp="1"/>
          </p:cNvSpPr>
          <p:nvPr>
            <p:ph idx="1"/>
          </p:nvPr>
        </p:nvSpPr>
        <p:spPr/>
        <p:txBody>
          <a:bodyPr/>
          <a:lstStyle/>
          <a:p>
            <a:r>
              <a:rPr lang="en-US" dirty="0" smtClean="0"/>
              <a:t>Remuneration….pay</a:t>
            </a:r>
          </a:p>
          <a:p>
            <a:r>
              <a:rPr lang="en-US" dirty="0" smtClean="0"/>
              <a:t>Subsequent…..?</a:t>
            </a:r>
          </a:p>
          <a:p>
            <a:r>
              <a:rPr lang="en-US" dirty="0" smtClean="0"/>
              <a:t>His report was on managers broken down by age and gender…..his report focused on age and gender of mangers</a:t>
            </a:r>
          </a:p>
          <a:p>
            <a:endParaRPr lang="en-US" dirty="0" smtClean="0"/>
          </a:p>
          <a:p>
            <a:pPr>
              <a:buNone/>
            </a:pPr>
            <a:r>
              <a:rPr lang="en-US" dirty="0" smtClean="0"/>
              <a:t>IMO, FAQ, LOL, MOTOS……?</a:t>
            </a: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a:t>
            </a:r>
            <a:endParaRPr lang="en-US" dirty="0"/>
          </a:p>
        </p:txBody>
      </p:sp>
      <p:sp>
        <p:nvSpPr>
          <p:cNvPr id="3" name="Content Placeholder 2"/>
          <p:cNvSpPr>
            <a:spLocks noGrp="1"/>
          </p:cNvSpPr>
          <p:nvPr>
            <p:ph idx="1"/>
          </p:nvPr>
        </p:nvSpPr>
        <p:spPr/>
        <p:txBody>
          <a:bodyPr>
            <a:normAutofit fontScale="85000" lnSpcReduction="10000"/>
          </a:bodyPr>
          <a:lstStyle/>
          <a:p>
            <a:pPr lvl="1">
              <a:buFont typeface="Arial" pitchFamily="34" charset="0"/>
              <a:buNone/>
            </a:pPr>
            <a:r>
              <a:rPr lang="en-US" altLang="ko-KR" sz="2000" dirty="0" smtClean="0">
                <a:latin typeface="Century Gothic" pitchFamily="34" charset="0"/>
                <a:ea typeface="HY헤드라인M"/>
              </a:rPr>
              <a:t>The correctness principle comprises more than proper</a:t>
            </a:r>
          </a:p>
          <a:p>
            <a:pPr lvl="1">
              <a:buFont typeface="Arial" pitchFamily="34" charset="0"/>
              <a:buNone/>
            </a:pPr>
            <a:r>
              <a:rPr lang="en-US" altLang="ko-KR" sz="2000" dirty="0" smtClean="0">
                <a:latin typeface="Century Gothic" pitchFamily="34" charset="0"/>
                <a:ea typeface="HY헤드라인M"/>
              </a:rPr>
              <a:t>grammar, punctuation, and spelling. </a:t>
            </a:r>
          </a:p>
          <a:p>
            <a:pPr lvl="1">
              <a:buFont typeface="Arial" pitchFamily="34" charset="0"/>
              <a:buNone/>
            </a:pPr>
            <a:endParaRPr lang="en-US" altLang="ko-KR" sz="2000" dirty="0" smtClean="0">
              <a:latin typeface="Century Gothic" pitchFamily="34" charset="0"/>
              <a:ea typeface="HY헤드라인M"/>
            </a:endParaRPr>
          </a:p>
          <a:p>
            <a:pPr lvl="1">
              <a:buFont typeface="Arial" pitchFamily="34" charset="0"/>
              <a:buNone/>
            </a:pPr>
            <a:r>
              <a:rPr lang="en-US" altLang="ko-KR" sz="2000" b="1" dirty="0" smtClean="0">
                <a:latin typeface="Century Gothic" pitchFamily="34" charset="0"/>
                <a:ea typeface="HY헤드라인M"/>
              </a:rPr>
              <a:t>A message may be perfect grammatically and mechanically </a:t>
            </a:r>
          </a:p>
          <a:p>
            <a:pPr lvl="1">
              <a:buFont typeface="Arial" pitchFamily="34" charset="0"/>
              <a:buNone/>
            </a:pPr>
            <a:r>
              <a:rPr lang="en-US" altLang="ko-KR" sz="2000" b="1" dirty="0" smtClean="0">
                <a:latin typeface="Century Gothic" pitchFamily="34" charset="0"/>
                <a:ea typeface="HY헤드라인M"/>
              </a:rPr>
              <a:t>but still insult or lose a customer (internal &amp; external) and fail </a:t>
            </a:r>
          </a:p>
          <a:p>
            <a:pPr lvl="1">
              <a:buFont typeface="Arial" pitchFamily="34" charset="0"/>
              <a:buNone/>
            </a:pPr>
            <a:r>
              <a:rPr lang="en-US" altLang="ko-KR" sz="2000" b="1" dirty="0" smtClean="0">
                <a:latin typeface="Century Gothic" pitchFamily="34" charset="0"/>
                <a:ea typeface="HY헤드라인M"/>
              </a:rPr>
              <a:t>to achieve its purpose. </a:t>
            </a:r>
          </a:p>
          <a:p>
            <a:pPr lvl="1">
              <a:buFont typeface="Arial" pitchFamily="34" charset="0"/>
              <a:buNone/>
            </a:pPr>
            <a:endParaRPr lang="en-US" altLang="ko-KR" sz="2000" b="1" dirty="0" smtClean="0">
              <a:latin typeface="Century Gothic" pitchFamily="34" charset="0"/>
              <a:ea typeface="HY헤드라인M"/>
            </a:endParaRPr>
          </a:p>
          <a:p>
            <a:pPr lvl="1">
              <a:buFont typeface="Arial" pitchFamily="34" charset="0"/>
              <a:buNone/>
            </a:pPr>
            <a:r>
              <a:rPr lang="en-US" altLang="ko-KR" sz="2000" dirty="0" smtClean="0">
                <a:latin typeface="Century Gothic" pitchFamily="34" charset="0"/>
                <a:ea typeface="HY헤드라인M"/>
              </a:rPr>
              <a:t>The term correctness, as applied to a business message,</a:t>
            </a:r>
          </a:p>
          <a:p>
            <a:pPr lvl="1">
              <a:buFont typeface="Arial" pitchFamily="34" charset="0"/>
              <a:buNone/>
            </a:pPr>
            <a:r>
              <a:rPr lang="en-US" altLang="ko-KR" sz="2000" dirty="0" smtClean="0">
                <a:latin typeface="Century Gothic" pitchFamily="34" charset="0"/>
                <a:ea typeface="HY헤드라인M"/>
              </a:rPr>
              <a:t>means the writer should: </a:t>
            </a:r>
          </a:p>
          <a:p>
            <a:pPr lvl="1">
              <a:buFont typeface="Arial" pitchFamily="34" charset="0"/>
              <a:buNone/>
            </a:pPr>
            <a:endParaRPr lang="en-US" altLang="ko-KR" sz="2000" dirty="0" smtClean="0">
              <a:latin typeface="Century Gothic" pitchFamily="34" charset="0"/>
              <a:ea typeface="HY헤드라인M"/>
            </a:endParaRPr>
          </a:p>
          <a:p>
            <a:pPr lvl="1">
              <a:buFont typeface="Arial" pitchFamily="34" charset="0"/>
              <a:buNone/>
            </a:pPr>
            <a:r>
              <a:rPr lang="en-US" altLang="ko-KR" sz="2000" dirty="0" smtClean="0">
                <a:latin typeface="Century Gothic" pitchFamily="34" charset="0"/>
                <a:ea typeface="HY헤드라인M"/>
              </a:rPr>
              <a:t>• Use the right level of language (When to be formal, tone, etc.)</a:t>
            </a:r>
          </a:p>
          <a:p>
            <a:pPr lvl="1">
              <a:buFont typeface="Arial" pitchFamily="34" charset="0"/>
              <a:buNone/>
            </a:pPr>
            <a:r>
              <a:rPr lang="en-US" altLang="ko-KR" sz="2000" dirty="0" smtClean="0">
                <a:latin typeface="Century Gothic" pitchFamily="34" charset="0"/>
                <a:ea typeface="HY헤드라인M"/>
              </a:rPr>
              <a:t>• Include only accurate facts, words, and figures </a:t>
            </a:r>
          </a:p>
          <a:p>
            <a:pPr lvl="1">
              <a:buFont typeface="Arial" pitchFamily="34" charset="0"/>
              <a:buNone/>
            </a:pPr>
            <a:r>
              <a:rPr lang="en-US" altLang="ko-KR" sz="2000" dirty="0" smtClean="0">
                <a:latin typeface="Century Gothic" pitchFamily="34" charset="0"/>
                <a:ea typeface="HY헤드라인M"/>
              </a:rPr>
              <a:t>• Maintain acceptable writing mechanics </a:t>
            </a:r>
          </a:p>
          <a:p>
            <a:pPr lvl="1">
              <a:buFont typeface="Arial" pitchFamily="34" charset="0"/>
              <a:buNone/>
            </a:pPr>
            <a:r>
              <a:rPr lang="en-US" altLang="ko-KR" sz="2000" dirty="0" smtClean="0">
                <a:latin typeface="Century Gothic" pitchFamily="34" charset="0"/>
                <a:ea typeface="HY헤드라인M"/>
              </a:rPr>
              <a:t>• Choose nondiscriminatory expressions</a:t>
            </a:r>
          </a:p>
          <a:p>
            <a:pPr lvl="1">
              <a:buFont typeface="Arial" pitchFamily="34" charset="0"/>
              <a:buNone/>
            </a:pPr>
            <a:r>
              <a:rPr lang="en-US" altLang="ko-KR" sz="2000" dirty="0" smtClean="0">
                <a:latin typeface="Century Gothic" pitchFamily="34" charset="0"/>
                <a:ea typeface="HY헤드라인M"/>
              </a:rPr>
              <a:t>• Apply all other pertinent C qualities</a:t>
            </a:r>
          </a:p>
          <a:p>
            <a:endParaRPr lang="en-US" dirty="0"/>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a:t>
            </a:r>
            <a:endParaRPr lang="en-US" dirty="0"/>
          </a:p>
        </p:txBody>
      </p:sp>
      <p:sp>
        <p:nvSpPr>
          <p:cNvPr id="3" name="Content Placeholder 2"/>
          <p:cNvSpPr>
            <a:spLocks noGrp="1"/>
          </p:cNvSpPr>
          <p:nvPr>
            <p:ph idx="1"/>
          </p:nvPr>
        </p:nvSpPr>
        <p:spPr/>
        <p:txBody>
          <a:bodyPr/>
          <a:lstStyle/>
          <a:p>
            <a:pPr lvl="1">
              <a:lnSpc>
                <a:spcPct val="80000"/>
              </a:lnSpc>
              <a:buFont typeface="Arial" pitchFamily="34" charset="0"/>
              <a:buNone/>
            </a:pPr>
            <a:r>
              <a:rPr lang="en-US" altLang="ko-KR" sz="2000" dirty="0" smtClean="0">
                <a:latin typeface="Century Gothic" pitchFamily="34" charset="0"/>
                <a:ea typeface="HY헤드라인M"/>
              </a:rPr>
              <a:t>Courteous messages help to strengthen present business</a:t>
            </a:r>
          </a:p>
          <a:p>
            <a:pPr lvl="1">
              <a:lnSpc>
                <a:spcPct val="80000"/>
              </a:lnSpc>
              <a:buFont typeface="Arial" pitchFamily="34" charset="0"/>
              <a:buNone/>
            </a:pPr>
            <a:r>
              <a:rPr lang="en-US" altLang="ko-KR" sz="2000" dirty="0" smtClean="0">
                <a:latin typeface="Century Gothic" pitchFamily="34" charset="0"/>
                <a:ea typeface="HY헤드라인M"/>
              </a:rPr>
              <a:t>friendships, as well as make new friends. </a:t>
            </a:r>
          </a:p>
          <a:p>
            <a:pPr lvl="1">
              <a:lnSpc>
                <a:spcPct val="80000"/>
              </a:lnSpc>
              <a:buFont typeface="Arial" pitchFamily="34" charset="0"/>
              <a:buNone/>
            </a:pPr>
            <a:endParaRPr lang="en-US" altLang="ko-KR" sz="2000" dirty="0" smtClean="0">
              <a:latin typeface="Century Gothic" pitchFamily="34" charset="0"/>
              <a:ea typeface="HY헤드라인M"/>
            </a:endParaRPr>
          </a:p>
          <a:p>
            <a:pPr lvl="1">
              <a:lnSpc>
                <a:spcPct val="80000"/>
              </a:lnSpc>
              <a:buFont typeface="Arial" pitchFamily="34" charset="0"/>
              <a:buNone/>
            </a:pPr>
            <a:r>
              <a:rPr lang="en-US" altLang="ko-KR" sz="2000" dirty="0" smtClean="0">
                <a:latin typeface="Century Gothic" pitchFamily="34" charset="0"/>
                <a:ea typeface="HY헤드라인M"/>
              </a:rPr>
              <a:t>Courtesy stems from sincere you-attitude. It is not merely </a:t>
            </a:r>
            <a:r>
              <a:rPr lang="en-US" altLang="ko-KR" sz="2000" dirty="0" smtClean="0">
                <a:latin typeface="Century Gothic" pitchFamily="34" charset="0"/>
                <a:ea typeface="HY헤드라인M"/>
              </a:rPr>
              <a:t>politeness with </a:t>
            </a:r>
            <a:r>
              <a:rPr lang="en-US" altLang="ko-KR" sz="2000" dirty="0" smtClean="0">
                <a:latin typeface="Century Gothic" pitchFamily="34" charset="0"/>
                <a:ea typeface="HY헤드라인M"/>
              </a:rPr>
              <a:t>mechanical insertions of "</a:t>
            </a:r>
            <a:r>
              <a:rPr lang="en-US" altLang="ko-KR" sz="2000" dirty="0" err="1" smtClean="0">
                <a:latin typeface="Century Gothic" pitchFamily="34" charset="0"/>
                <a:ea typeface="HY헤드라인M"/>
              </a:rPr>
              <a:t>please's</a:t>
            </a:r>
            <a:r>
              <a:rPr lang="en-US" altLang="ko-KR" sz="2000" dirty="0" smtClean="0">
                <a:latin typeface="Century Gothic" pitchFamily="34" charset="0"/>
                <a:ea typeface="HY헤드라인M"/>
              </a:rPr>
              <a:t>" and "thank-</a:t>
            </a:r>
            <a:r>
              <a:rPr lang="en-US" altLang="ko-KR" sz="2000" dirty="0" err="1" smtClean="0">
                <a:latin typeface="Century Gothic" pitchFamily="34" charset="0"/>
                <a:ea typeface="HY헤드라인M"/>
              </a:rPr>
              <a:t>you's</a:t>
            </a:r>
            <a:r>
              <a:rPr lang="en-US" altLang="ko-KR" sz="2000" dirty="0" smtClean="0">
                <a:latin typeface="Century Gothic" pitchFamily="34" charset="0"/>
                <a:ea typeface="HY헤드라인M"/>
              </a:rPr>
              <a:t>." </a:t>
            </a:r>
          </a:p>
          <a:p>
            <a:pPr lvl="1">
              <a:lnSpc>
                <a:spcPct val="80000"/>
              </a:lnSpc>
              <a:buFont typeface="Arial" pitchFamily="34" charset="0"/>
              <a:buNone/>
            </a:pPr>
            <a:endParaRPr lang="en-US" altLang="ko-KR" sz="2000" dirty="0" smtClean="0">
              <a:latin typeface="Century Gothic" pitchFamily="34" charset="0"/>
              <a:ea typeface="HY헤드라인M"/>
            </a:endParaRPr>
          </a:p>
          <a:p>
            <a:pPr lvl="1">
              <a:lnSpc>
                <a:spcPct val="80000"/>
              </a:lnSpc>
              <a:buFont typeface="Arial" pitchFamily="34" charset="0"/>
              <a:buNone/>
            </a:pPr>
            <a:r>
              <a:rPr lang="en-US" altLang="ko-KR" sz="2000" dirty="0" smtClean="0">
                <a:latin typeface="Century Gothic" pitchFamily="34" charset="0"/>
                <a:ea typeface="HY헤드라인M"/>
              </a:rPr>
              <a:t>To be courteous, considerate communicators should follow </a:t>
            </a:r>
          </a:p>
          <a:p>
            <a:pPr lvl="1">
              <a:lnSpc>
                <a:spcPct val="80000"/>
              </a:lnSpc>
              <a:buFont typeface="Arial" pitchFamily="34" charset="0"/>
              <a:buNone/>
            </a:pPr>
            <a:r>
              <a:rPr lang="en-US" altLang="ko-KR" sz="2000" dirty="0" smtClean="0">
                <a:latin typeface="Century Gothic" pitchFamily="34" charset="0"/>
                <a:ea typeface="HY헤드라인M"/>
              </a:rPr>
              <a:t>these suggestions regarding tone of the communications.</a:t>
            </a:r>
          </a:p>
          <a:p>
            <a:pPr lvl="1">
              <a:lnSpc>
                <a:spcPct val="80000"/>
              </a:lnSpc>
              <a:buFont typeface="Arial" pitchFamily="34" charset="0"/>
              <a:buNone/>
            </a:pPr>
            <a:endParaRPr lang="en-US" altLang="ko-KR" sz="2000" dirty="0" smtClean="0">
              <a:latin typeface="Century Gothic" pitchFamily="34" charset="0"/>
              <a:ea typeface="HY헤드라인M"/>
            </a:endParaRPr>
          </a:p>
          <a:p>
            <a:pPr lvl="1">
              <a:lnSpc>
                <a:spcPct val="80000"/>
              </a:lnSpc>
              <a:buFont typeface="Arial" pitchFamily="34" charset="0"/>
              <a:buNone/>
            </a:pPr>
            <a:r>
              <a:rPr lang="en-US" altLang="ko-KR" sz="2000" dirty="0" smtClean="0">
                <a:latin typeface="Century Gothic" pitchFamily="34" charset="0"/>
                <a:ea typeface="HY헤드라인M"/>
              </a:rPr>
              <a:t>• Be sincerely tactful, thoughtful, and appreciative. </a:t>
            </a:r>
          </a:p>
          <a:p>
            <a:pPr lvl="1">
              <a:lnSpc>
                <a:spcPct val="80000"/>
              </a:lnSpc>
              <a:buFont typeface="Arial" pitchFamily="34" charset="0"/>
              <a:buNone/>
            </a:pPr>
            <a:r>
              <a:rPr lang="en-US" altLang="ko-KR" sz="2000" dirty="0" smtClean="0">
                <a:latin typeface="Century Gothic" pitchFamily="34" charset="0"/>
                <a:ea typeface="HY헤드라인M"/>
              </a:rPr>
              <a:t>• Omit expressions that irritate, hurt, or belittle.</a:t>
            </a:r>
          </a:p>
          <a:p>
            <a:pPr lvl="1">
              <a:lnSpc>
                <a:spcPct val="80000"/>
              </a:lnSpc>
              <a:buFont typeface="Arial" pitchFamily="34" charset="0"/>
              <a:buNone/>
            </a:pPr>
            <a:r>
              <a:rPr lang="en-US" altLang="ko-KR" sz="2000" dirty="0" smtClean="0">
                <a:latin typeface="Century Gothic" pitchFamily="34" charset="0"/>
                <a:ea typeface="HY헤드라인M"/>
              </a:rPr>
              <a:t>• Grant and apologize good-naturedly.</a:t>
            </a:r>
          </a:p>
          <a:p>
            <a:pPr lvl="1">
              <a:lnSpc>
                <a:spcPct val="80000"/>
              </a:lnSpc>
            </a:pPr>
            <a:endParaRPr lang="en-US" altLang="ko-KR" sz="2000" b="1" dirty="0" smtClean="0">
              <a:latin typeface="Century Gothic" pitchFamily="34" charset="0"/>
              <a:ea typeface="HY헤드라인M"/>
            </a:endParaRPr>
          </a:p>
          <a:p>
            <a:pPr lvl="1">
              <a:lnSpc>
                <a:spcPct val="80000"/>
              </a:lnSpc>
            </a:pPr>
            <a:endParaRPr lang="en-US" altLang="ko-KR" sz="2000" b="1" dirty="0" smtClean="0">
              <a:latin typeface="Century Gothic" pitchFamily="34" charset="0"/>
              <a:ea typeface="HY헤드라인M"/>
            </a:endParaRPr>
          </a:p>
          <a:p>
            <a:endParaRPr lang="en-US" dirty="0"/>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wrote that letter three times the point was not clear…….I’m sorry the point was not clear here is another version.</a:t>
            </a:r>
          </a:p>
          <a:p>
            <a:r>
              <a:rPr lang="en-US" dirty="0" smtClean="0"/>
              <a:t>Best man for the position…..</a:t>
            </a:r>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Process of communication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afia\Desktop\The-Communication-Process-3.jpg"/>
          <p:cNvPicPr>
            <a:picLocks noGrp="1" noChangeAspect="1" noChangeArrowheads="1"/>
          </p:cNvPicPr>
          <p:nvPr>
            <p:ph idx="1"/>
          </p:nvPr>
        </p:nvPicPr>
        <p:blipFill>
          <a:blip r:embed="rId2" cstate="print"/>
          <a:srcRect/>
          <a:stretch>
            <a:fillRect/>
          </a:stretch>
        </p:blipFill>
        <p:spPr bwMode="auto">
          <a:xfrm>
            <a:off x="914400" y="457200"/>
            <a:ext cx="7848600" cy="6019800"/>
          </a:xfrm>
          <a:prstGeom prst="rect">
            <a:avLst/>
          </a:prstGeom>
          <a:noFill/>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smtClean="0"/>
              <a:t>term 'communication' originates from the Latin word </a:t>
            </a:r>
            <a:r>
              <a:rPr lang="en-US" b="1" dirty="0" err="1" smtClean="0">
                <a:solidFill>
                  <a:schemeClr val="accent3"/>
                </a:solidFill>
              </a:rPr>
              <a:t>communicare</a:t>
            </a:r>
            <a:r>
              <a:rPr lang="en-US" b="1" dirty="0" smtClean="0">
                <a:solidFill>
                  <a:schemeClr val="accent3"/>
                </a:solidFill>
              </a:rPr>
              <a:t>, </a:t>
            </a:r>
            <a:r>
              <a:rPr lang="en-US" dirty="0" smtClean="0"/>
              <a:t>which means to share or impart. When used as per its function, it means a common ground of understanding. Communication is the process of exchanging of facts, ideas and opinions and a means that individuals or </a:t>
            </a:r>
            <a:r>
              <a:rPr lang="en-US" dirty="0" smtClean="0"/>
              <a:t>organizations </a:t>
            </a:r>
            <a:r>
              <a:rPr lang="en-US" dirty="0" smtClean="0"/>
              <a:t>use for sharing meaning and understanding with one another. In other words, it is the transmission and interaction of facts, ideas, </a:t>
            </a:r>
            <a:r>
              <a:rPr lang="en-US" dirty="0" err="1" smtClean="0"/>
              <a:t>opinions,feelings</a:t>
            </a:r>
            <a:r>
              <a:rPr lang="en-US" dirty="0" smtClean="0"/>
              <a:t> or attitudes.</a:t>
            </a:r>
            <a:endParaRPr lang="en-US" dirty="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components of the process of communication.</a:t>
            </a:r>
            <a:endParaRPr lang="en-US" dirty="0"/>
          </a:p>
        </p:txBody>
      </p:sp>
      <p:sp>
        <p:nvSpPr>
          <p:cNvPr id="3" name="Content Placeholder 2"/>
          <p:cNvSpPr>
            <a:spLocks noGrp="1"/>
          </p:cNvSpPr>
          <p:nvPr>
            <p:ph idx="1"/>
          </p:nvPr>
        </p:nvSpPr>
        <p:spPr/>
        <p:txBody>
          <a:bodyPr/>
          <a:lstStyle/>
          <a:p>
            <a:r>
              <a:rPr lang="en-US" dirty="0" smtClean="0"/>
              <a:t>Context</a:t>
            </a:r>
          </a:p>
          <a:p>
            <a:r>
              <a:rPr lang="en-US" dirty="0" smtClean="0"/>
              <a:t>Sender</a:t>
            </a:r>
          </a:p>
          <a:p>
            <a:r>
              <a:rPr lang="en-US" dirty="0" smtClean="0"/>
              <a:t>Message</a:t>
            </a:r>
          </a:p>
          <a:p>
            <a:r>
              <a:rPr lang="en-US" dirty="0" smtClean="0"/>
              <a:t>Medium</a:t>
            </a:r>
          </a:p>
          <a:p>
            <a:r>
              <a:rPr lang="en-US" dirty="0" smtClean="0"/>
              <a:t>Decoder/ Recipient</a:t>
            </a:r>
          </a:p>
          <a:p>
            <a:r>
              <a:rPr lang="en-US" dirty="0" smtClean="0"/>
              <a:t>Feedback</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Communication is a process, which involves </a:t>
            </a:r>
            <a:r>
              <a:rPr lang="en-US" b="1" u="sng" dirty="0" smtClean="0"/>
              <a:t>organizing</a:t>
            </a:r>
            <a:r>
              <a:rPr lang="en-US" b="1" dirty="0" smtClean="0"/>
              <a:t>, </a:t>
            </a:r>
            <a:r>
              <a:rPr lang="en-US" b="1" u="sng" dirty="0" smtClean="0"/>
              <a:t>selecting</a:t>
            </a:r>
            <a:r>
              <a:rPr lang="en-US" b="1" dirty="0" smtClean="0"/>
              <a:t> </a:t>
            </a:r>
            <a:r>
              <a:rPr lang="en-US" dirty="0" smtClean="0"/>
              <a:t>and </a:t>
            </a:r>
            <a:r>
              <a:rPr lang="en-US" b="1" u="sng" dirty="0" smtClean="0"/>
              <a:t>transmitting </a:t>
            </a:r>
            <a:r>
              <a:rPr lang="en-US" dirty="0" smtClean="0"/>
              <a:t>symbols </a:t>
            </a:r>
            <a:r>
              <a:rPr lang="en-US" dirty="0" smtClean="0"/>
              <a:t>in an appropriate way </a:t>
            </a:r>
            <a:r>
              <a:rPr lang="en-US" b="1" dirty="0" smtClean="0"/>
              <a:t>to ensure </a:t>
            </a:r>
            <a:r>
              <a:rPr lang="en-US" dirty="0" smtClean="0"/>
              <a:t>the listener </a:t>
            </a:r>
            <a:r>
              <a:rPr lang="en-US" b="1" u="sng" dirty="0" smtClean="0"/>
              <a:t>perceives</a:t>
            </a:r>
            <a:r>
              <a:rPr lang="en-US" dirty="0" smtClean="0"/>
              <a:t> and </a:t>
            </a:r>
            <a:r>
              <a:rPr lang="en-US" b="1" u="sng" dirty="0" smtClean="0"/>
              <a:t>recreates</a:t>
            </a:r>
            <a:r>
              <a:rPr lang="en-US" dirty="0" smtClean="0"/>
              <a:t> in his </a:t>
            </a:r>
            <a:r>
              <a:rPr lang="en-US" dirty="0" smtClean="0"/>
              <a:t>own mind </a:t>
            </a:r>
            <a:r>
              <a:rPr lang="en-US" dirty="0" smtClean="0"/>
              <a:t>the intended meaning of the communicator.</a:t>
            </a:r>
            <a:endParaRPr lang="en-US"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pPr>
              <a:lnSpc>
                <a:spcPct val="80000"/>
              </a:lnSpc>
              <a:buNone/>
            </a:pPr>
            <a:endParaRPr lang="en-US" altLang="ko-KR" sz="1800" dirty="0" smtClean="0">
              <a:latin typeface="Century Gothic" pitchFamily="34" charset="0"/>
              <a:ea typeface="HY헤드라인M"/>
            </a:endParaRPr>
          </a:p>
          <a:p>
            <a:pPr>
              <a:lnSpc>
                <a:spcPct val="80000"/>
              </a:lnSpc>
              <a:buNone/>
            </a:pPr>
            <a:r>
              <a:rPr lang="en-US" altLang="ko-KR" sz="1800" dirty="0" smtClean="0">
                <a:latin typeface="Century Gothic" pitchFamily="34" charset="0"/>
                <a:ea typeface="HY헤드라인M"/>
              </a:rPr>
              <a:t>Your business message is "complete" when it contains </a:t>
            </a:r>
            <a:r>
              <a:rPr lang="en-US" altLang="ko-KR" sz="1800" b="1" u="sng" dirty="0" smtClean="0">
                <a:latin typeface="Century Gothic" pitchFamily="34" charset="0"/>
                <a:ea typeface="HY헤드라인M"/>
              </a:rPr>
              <a:t>all facts</a:t>
            </a:r>
            <a:r>
              <a:rPr lang="en-US" altLang="ko-KR" sz="1800" dirty="0" smtClean="0">
                <a:latin typeface="Century Gothic" pitchFamily="34" charset="0"/>
                <a:ea typeface="HY헤드라인M"/>
              </a:rPr>
              <a:t> the reader or listener needs to </a:t>
            </a:r>
            <a:r>
              <a:rPr lang="en-US" altLang="ko-KR" sz="1800" b="1" u="sng" dirty="0" smtClean="0">
                <a:latin typeface="Century Gothic" pitchFamily="34" charset="0"/>
                <a:ea typeface="HY헤드라인M"/>
              </a:rPr>
              <a:t>react</a:t>
            </a:r>
            <a:r>
              <a:rPr lang="en-US" altLang="ko-KR" sz="1800" dirty="0" smtClean="0">
                <a:latin typeface="Century Gothic" pitchFamily="34" charset="0"/>
                <a:ea typeface="HY헤드라인M"/>
              </a:rPr>
              <a:t> to your desire outcome. </a:t>
            </a:r>
          </a:p>
          <a:p>
            <a:pPr>
              <a:lnSpc>
                <a:spcPct val="80000"/>
              </a:lnSpc>
              <a:buNone/>
            </a:pPr>
            <a:endParaRPr lang="en-US" altLang="ko-KR" sz="1800" dirty="0" smtClean="0">
              <a:latin typeface="Century Gothic" pitchFamily="34" charset="0"/>
              <a:ea typeface="HY헤드라인M"/>
            </a:endParaRPr>
          </a:p>
          <a:p>
            <a:pPr>
              <a:lnSpc>
                <a:spcPct val="80000"/>
              </a:lnSpc>
              <a:buNone/>
            </a:pPr>
            <a:r>
              <a:rPr lang="en-US" altLang="ko-KR" sz="1800" dirty="0" smtClean="0">
                <a:latin typeface="Century Gothic" pitchFamily="34" charset="0"/>
                <a:ea typeface="HY헤드라인M"/>
              </a:rPr>
              <a:t>	Remember that communicators differ in their mental filters; </a:t>
            </a:r>
          </a:p>
          <a:p>
            <a:pPr>
              <a:lnSpc>
                <a:spcPct val="80000"/>
              </a:lnSpc>
              <a:buNone/>
            </a:pPr>
            <a:r>
              <a:rPr lang="en-US" altLang="ko-KR" sz="1800" dirty="0" smtClean="0">
                <a:latin typeface="Century Gothic" pitchFamily="34" charset="0"/>
                <a:ea typeface="HY헤드라인M"/>
              </a:rPr>
              <a:t>	they are </a:t>
            </a:r>
            <a:r>
              <a:rPr lang="en-US" altLang="ko-KR" sz="1800" b="1" dirty="0" smtClean="0">
                <a:latin typeface="Century Gothic" pitchFamily="34" charset="0"/>
                <a:ea typeface="HY헤드라인M"/>
              </a:rPr>
              <a:t>influenced by their backgrounds, viewpoints, needs, attitudes, status, and emotions</a:t>
            </a:r>
            <a:r>
              <a:rPr lang="en-US" altLang="ko-KR" sz="1800" dirty="0" smtClean="0">
                <a:latin typeface="Century Gothic" pitchFamily="34" charset="0"/>
                <a:ea typeface="HY헤드라인M"/>
              </a:rPr>
              <a:t>.</a:t>
            </a:r>
          </a:p>
          <a:p>
            <a:pPr>
              <a:lnSpc>
                <a:spcPct val="80000"/>
              </a:lnSpc>
              <a:buNone/>
            </a:pPr>
            <a:endParaRPr lang="en-US" altLang="ko-KR" sz="1800" dirty="0" smtClean="0">
              <a:latin typeface="Century Gothic" pitchFamily="34" charset="0"/>
              <a:ea typeface="HY헤드라인M"/>
            </a:endParaRPr>
          </a:p>
          <a:p>
            <a:pPr>
              <a:lnSpc>
                <a:spcPct val="80000"/>
              </a:lnSpc>
              <a:buNone/>
            </a:pPr>
            <a:r>
              <a:rPr lang="en-US" altLang="ko-KR" sz="1800" dirty="0" smtClean="0">
                <a:latin typeface="Century Gothic" pitchFamily="34" charset="0"/>
                <a:ea typeface="HY헤드라인M"/>
              </a:rPr>
              <a:t>	Completeness is necessary for several reasons:</a:t>
            </a:r>
          </a:p>
          <a:p>
            <a:pPr lvl="1">
              <a:lnSpc>
                <a:spcPct val="80000"/>
              </a:lnSpc>
            </a:pPr>
            <a:r>
              <a:rPr lang="en-US" altLang="ko-KR" sz="1800" dirty="0" smtClean="0">
                <a:latin typeface="Century Gothic" pitchFamily="34" charset="0"/>
                <a:ea typeface="HY헤드라인M"/>
              </a:rPr>
              <a:t>Complete messages are more likely to bring the desired results </a:t>
            </a:r>
            <a:r>
              <a:rPr lang="en-US" altLang="ko-KR" sz="1800" b="1" dirty="0" smtClean="0">
                <a:latin typeface="Century Gothic" pitchFamily="34" charset="0"/>
                <a:ea typeface="HY헤드라인M"/>
              </a:rPr>
              <a:t>without the expense of additional messages</a:t>
            </a:r>
            <a:r>
              <a:rPr lang="en-US" altLang="ko-KR" sz="1800" dirty="0" smtClean="0">
                <a:latin typeface="Century Gothic" pitchFamily="34" charset="0"/>
                <a:ea typeface="HY헤드라인M"/>
              </a:rPr>
              <a:t>. </a:t>
            </a:r>
          </a:p>
          <a:p>
            <a:pPr lvl="1">
              <a:lnSpc>
                <a:spcPct val="80000"/>
              </a:lnSpc>
            </a:pPr>
            <a:r>
              <a:rPr lang="en-US" altLang="ko-KR" sz="1800" dirty="0" smtClean="0">
                <a:latin typeface="Century Gothic" pitchFamily="34" charset="0"/>
                <a:ea typeface="HY헤드라인M"/>
              </a:rPr>
              <a:t>Second, they can do a better job of building goodwill. </a:t>
            </a:r>
          </a:p>
          <a:p>
            <a:pPr lvl="1">
              <a:lnSpc>
                <a:spcPct val="80000"/>
              </a:lnSpc>
            </a:pPr>
            <a:r>
              <a:rPr lang="en-US" altLang="ko-KR" sz="1800" dirty="0" smtClean="0">
                <a:latin typeface="Century Gothic" pitchFamily="34" charset="0"/>
                <a:ea typeface="HY헤드라인M"/>
              </a:rPr>
              <a:t>Third, they can help avert costly lawsuits that may result if important information is missing. </a:t>
            </a:r>
          </a:p>
          <a:p>
            <a:pPr lvl="1">
              <a:lnSpc>
                <a:spcPct val="80000"/>
              </a:lnSpc>
              <a:buNone/>
            </a:pPr>
            <a:endParaRPr lang="en-US" altLang="ko-KR" sz="1800" dirty="0" smtClean="0">
              <a:latin typeface="Century Gothic" pitchFamily="34" charset="0"/>
              <a:ea typeface="HY헤드라인M"/>
            </a:endParaRPr>
          </a:p>
          <a:p>
            <a:pPr lvl="1">
              <a:lnSpc>
                <a:spcPct val="80000"/>
              </a:lnSpc>
              <a:buNone/>
            </a:pPr>
            <a:r>
              <a:rPr lang="en-US" altLang="ko-KR" sz="1800" dirty="0" smtClean="0">
                <a:latin typeface="Century Gothic" pitchFamily="34" charset="0"/>
                <a:ea typeface="HY헤드라인M"/>
              </a:rPr>
              <a:t>As you strive for completeness, keep the following guidelines </a:t>
            </a:r>
          </a:p>
          <a:p>
            <a:pPr lvl="1">
              <a:lnSpc>
                <a:spcPct val="80000"/>
              </a:lnSpc>
              <a:buNone/>
            </a:pPr>
            <a:r>
              <a:rPr lang="en-US" altLang="ko-KR" sz="1800" dirty="0" smtClean="0">
                <a:latin typeface="Century Gothic" pitchFamily="34" charset="0"/>
                <a:ea typeface="HY헤드라인M"/>
              </a:rPr>
              <a:t>in mind:</a:t>
            </a:r>
          </a:p>
          <a:p>
            <a:pPr>
              <a:lnSpc>
                <a:spcPct val="80000"/>
              </a:lnSpc>
              <a:buNone/>
            </a:pPr>
            <a:r>
              <a:rPr lang="en-US" altLang="ko-KR" sz="1800" dirty="0" smtClean="0">
                <a:latin typeface="Century Gothic" pitchFamily="34" charset="0"/>
                <a:ea typeface="HY헤드라인M"/>
              </a:rPr>
              <a:t>	• Answer all questions asked.</a:t>
            </a:r>
            <a:br>
              <a:rPr lang="en-US" altLang="ko-KR" sz="1800" dirty="0" smtClean="0">
                <a:latin typeface="Century Gothic" pitchFamily="34" charset="0"/>
                <a:ea typeface="HY헤드라인M"/>
              </a:rPr>
            </a:br>
            <a:r>
              <a:rPr lang="en-US" altLang="ko-KR" sz="1800" dirty="0" smtClean="0">
                <a:latin typeface="Century Gothic" pitchFamily="34" charset="0"/>
                <a:ea typeface="HY헤드라인M"/>
              </a:rPr>
              <a:t>• Give something extra, when desirable.</a:t>
            </a:r>
            <a:br>
              <a:rPr lang="en-US" altLang="ko-KR" sz="1800" dirty="0" smtClean="0">
                <a:latin typeface="Century Gothic" pitchFamily="34" charset="0"/>
                <a:ea typeface="HY헤드라인M"/>
              </a:rPr>
            </a:br>
            <a:r>
              <a:rPr lang="en-US" altLang="ko-KR" sz="1800" dirty="0" smtClean="0">
                <a:latin typeface="Century Gothic" pitchFamily="34" charset="0"/>
                <a:ea typeface="HY헤드라인M"/>
              </a:rPr>
              <a:t>• Check for the five W's (</a:t>
            </a:r>
            <a:r>
              <a:rPr lang="en-US" altLang="ko-KR" sz="1800" b="1" dirty="0" smtClean="0">
                <a:latin typeface="Century Gothic" pitchFamily="34" charset="0"/>
                <a:ea typeface="HY헤드라인M"/>
              </a:rPr>
              <a:t>Who, What, Where, When, How,)</a:t>
            </a:r>
            <a:r>
              <a:rPr lang="en-US" altLang="ko-KR" sz="1800" dirty="0" smtClean="0">
                <a:latin typeface="Century Gothic" pitchFamily="34" charset="0"/>
                <a:ea typeface="HY헤드라인M"/>
              </a:rPr>
              <a:t> and any other essentials.</a:t>
            </a:r>
            <a:endParaRPr lang="en-US"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914400"/>
          </a:xfrm>
        </p:spPr>
        <p:txBody>
          <a:bodyPr/>
          <a:lstStyle/>
          <a:p>
            <a:r>
              <a:rPr lang="en-US" dirty="0" smtClean="0"/>
              <a:t>Cont…</a:t>
            </a:r>
            <a:endParaRPr lang="en-US" dirty="0"/>
          </a:p>
        </p:txBody>
      </p:sp>
      <p:sp>
        <p:nvSpPr>
          <p:cNvPr id="3" name="Content Placeholder 2"/>
          <p:cNvSpPr>
            <a:spLocks noGrp="1"/>
          </p:cNvSpPr>
          <p:nvPr>
            <p:ph idx="1"/>
          </p:nvPr>
        </p:nvSpPr>
        <p:spPr>
          <a:xfrm>
            <a:off x="609600" y="990600"/>
            <a:ext cx="8305800" cy="5486400"/>
          </a:xfrm>
        </p:spPr>
        <p:txBody>
          <a:bodyPr>
            <a:noAutofit/>
          </a:bodyPr>
          <a:lstStyle/>
          <a:p>
            <a:pPr marL="685800" indent="-685800">
              <a:lnSpc>
                <a:spcPct val="90000"/>
              </a:lnSpc>
            </a:pPr>
            <a:r>
              <a:rPr lang="en-US" altLang="ko-KR" sz="1600" dirty="0" smtClean="0">
                <a:latin typeface="Times New Roman" pitchFamily="18" charset="0"/>
                <a:ea typeface="HY헤드라인M"/>
                <a:cs typeface="Times New Roman" pitchFamily="18" charset="0"/>
              </a:rPr>
              <a:t>Who you want to communicate with (Superior, Subordinates, </a:t>
            </a:r>
            <a:r>
              <a:rPr lang="en-US" altLang="ko-KR" sz="1600" dirty="0" err="1" smtClean="0">
                <a:latin typeface="Times New Roman" pitchFamily="18" charset="0"/>
                <a:ea typeface="HY헤드라인M"/>
                <a:cs typeface="Times New Roman" pitchFamily="18" charset="0"/>
              </a:rPr>
              <a:t>Customers,etc</a:t>
            </a:r>
            <a:r>
              <a:rPr lang="en-US" altLang="ko-KR" sz="1600" dirty="0" smtClean="0">
                <a:latin typeface="Times New Roman" pitchFamily="18" charset="0"/>
                <a:ea typeface="HY헤드라인M"/>
                <a:cs typeface="Times New Roman" pitchFamily="18" charset="0"/>
              </a:rPr>
              <a:t>)?  Know your target audiences and set your tone right and say the right things (Don’t say the unnecessary things).</a:t>
            </a:r>
          </a:p>
          <a:p>
            <a:pPr marL="685800" indent="-685800">
              <a:lnSpc>
                <a:spcPct val="90000"/>
              </a:lnSpc>
            </a:pPr>
            <a:endParaRPr lang="en-US" altLang="ko-KR" sz="1600" dirty="0" smtClean="0">
              <a:latin typeface="Times New Roman" pitchFamily="18" charset="0"/>
              <a:ea typeface="HY헤드라인M"/>
              <a:cs typeface="Times New Roman" pitchFamily="18" charset="0"/>
            </a:endParaRPr>
          </a:p>
          <a:p>
            <a:pPr marL="685800" indent="-685800">
              <a:lnSpc>
                <a:spcPct val="90000"/>
              </a:lnSpc>
            </a:pPr>
            <a:r>
              <a:rPr lang="en-US" altLang="ko-KR" sz="1600" dirty="0" smtClean="0">
                <a:latin typeface="Times New Roman" pitchFamily="18" charset="0"/>
                <a:ea typeface="HY헤드라인M"/>
                <a:cs typeface="Times New Roman" pitchFamily="18" charset="0"/>
              </a:rPr>
              <a:t>What you want him/her to do and what you want to achieve? Focus on the objective and key points and make sure what you want to achieve is clear without guessing.</a:t>
            </a:r>
          </a:p>
          <a:p>
            <a:pPr marL="685800" indent="-685800">
              <a:lnSpc>
                <a:spcPct val="90000"/>
              </a:lnSpc>
            </a:pPr>
            <a:endParaRPr lang="en-US" altLang="ko-KR" sz="1600" dirty="0" smtClean="0">
              <a:latin typeface="Times New Roman" pitchFamily="18" charset="0"/>
              <a:ea typeface="HY헤드라인M"/>
              <a:cs typeface="Times New Roman" pitchFamily="18" charset="0"/>
            </a:endParaRPr>
          </a:p>
          <a:p>
            <a:pPr marL="685800" indent="-685800">
              <a:lnSpc>
                <a:spcPct val="90000"/>
              </a:lnSpc>
            </a:pPr>
            <a:r>
              <a:rPr lang="en-US" altLang="ko-KR" sz="1600" dirty="0" smtClean="0">
                <a:latin typeface="Times New Roman" pitchFamily="18" charset="0"/>
                <a:ea typeface="HY헤드라인M"/>
                <a:cs typeface="Times New Roman" pitchFamily="18" charset="0"/>
              </a:rPr>
              <a:t>Where to put your ideas and instructions (The Flow)?	</a:t>
            </a:r>
            <a:br>
              <a:rPr lang="en-US" altLang="ko-KR" sz="1600" dirty="0" smtClean="0">
                <a:latin typeface="Times New Roman" pitchFamily="18" charset="0"/>
                <a:ea typeface="HY헤드라인M"/>
                <a:cs typeface="Times New Roman" pitchFamily="18" charset="0"/>
              </a:rPr>
            </a:br>
            <a:r>
              <a:rPr lang="en-US" altLang="ko-KR" sz="1600" dirty="0" smtClean="0">
                <a:latin typeface="Times New Roman" pitchFamily="18" charset="0"/>
                <a:ea typeface="HY헤드라인M"/>
                <a:cs typeface="Times New Roman" pitchFamily="18" charset="0"/>
              </a:rPr>
              <a:t>Good flow allows reader to progressively understand your ideas at ease and will act upon your message quickly.</a:t>
            </a:r>
            <a:br>
              <a:rPr lang="en-US" altLang="ko-KR" sz="1600" dirty="0" smtClean="0">
                <a:latin typeface="Times New Roman" pitchFamily="18" charset="0"/>
                <a:ea typeface="HY헤드라인M"/>
                <a:cs typeface="Times New Roman" pitchFamily="18" charset="0"/>
              </a:rPr>
            </a:br>
            <a:endParaRPr lang="en-US" altLang="ko-KR" sz="1600" dirty="0" smtClean="0">
              <a:latin typeface="Times New Roman" pitchFamily="18" charset="0"/>
              <a:ea typeface="HY헤드라인M"/>
              <a:cs typeface="Times New Roman" pitchFamily="18" charset="0"/>
            </a:endParaRPr>
          </a:p>
          <a:p>
            <a:pPr marL="685800" indent="-685800">
              <a:lnSpc>
                <a:spcPct val="90000"/>
              </a:lnSpc>
            </a:pPr>
            <a:r>
              <a:rPr lang="en-US" altLang="ko-KR" sz="1600" dirty="0" smtClean="0">
                <a:latin typeface="Times New Roman" pitchFamily="18" charset="0"/>
                <a:ea typeface="HY헤드라인M"/>
                <a:cs typeface="Times New Roman" pitchFamily="18" charset="0"/>
              </a:rPr>
              <a:t>When should you deliver the information? Deliver at the right time, not at the wrong time, will have better results.</a:t>
            </a:r>
          </a:p>
          <a:p>
            <a:pPr marL="685800" indent="-685800">
              <a:lnSpc>
                <a:spcPct val="90000"/>
              </a:lnSpc>
            </a:pPr>
            <a:endParaRPr lang="en-US" altLang="ko-KR" sz="1600" dirty="0" smtClean="0">
              <a:latin typeface="Times New Roman" pitchFamily="18" charset="0"/>
              <a:ea typeface="HY헤드라인M"/>
              <a:cs typeface="Times New Roman" pitchFamily="18" charset="0"/>
            </a:endParaRPr>
          </a:p>
          <a:p>
            <a:pPr marL="685800" indent="-685800">
              <a:lnSpc>
                <a:spcPct val="90000"/>
              </a:lnSpc>
            </a:pPr>
            <a:r>
              <a:rPr lang="en-US" altLang="ko-KR" sz="1600" dirty="0" smtClean="0">
                <a:latin typeface="Times New Roman" pitchFamily="18" charset="0"/>
                <a:ea typeface="HY헤드라인M"/>
                <a:cs typeface="Times New Roman" pitchFamily="18" charset="0"/>
              </a:rPr>
              <a:t>How to achieve your objective? If you have to ask your reader to perform certain tasks, then state clearly the steps to achieve that. If your instructions, is not clear, you will not get your things done or the way you want in the shortest time.</a:t>
            </a:r>
          </a:p>
          <a:p>
            <a:pPr marL="685800" indent="-685800">
              <a:lnSpc>
                <a:spcPct val="90000"/>
              </a:lnSpc>
              <a:buNone/>
            </a:pPr>
            <a:r>
              <a:rPr lang="en-US" altLang="ko-KR" sz="1600" dirty="0" smtClean="0">
                <a:latin typeface="Times New Roman" pitchFamily="18" charset="0"/>
                <a:ea typeface="HY헤드라인M"/>
                <a:cs typeface="Times New Roman" pitchFamily="18" charset="0"/>
              </a:rPr>
              <a:t/>
            </a:r>
            <a:br>
              <a:rPr lang="en-US" altLang="ko-KR" sz="1600" dirty="0" smtClean="0">
                <a:latin typeface="Times New Roman" pitchFamily="18" charset="0"/>
                <a:ea typeface="HY헤드라인M"/>
                <a:cs typeface="Times New Roman" pitchFamily="18" charset="0"/>
              </a:rPr>
            </a:br>
            <a:r>
              <a:rPr lang="en-US" altLang="ko-KR" sz="1600" dirty="0" smtClean="0">
                <a:latin typeface="Times New Roman" pitchFamily="18" charset="0"/>
                <a:ea typeface="HY헤드라인M"/>
                <a:cs typeface="Times New Roman" pitchFamily="18" charset="0"/>
              </a:rPr>
              <a:t>Communications is key to productivity. Are you productive? Are you able to get things done quickly without to and fro?</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Conciseness</a:t>
            </a:r>
            <a:endParaRPr lang="en-US" dirty="0"/>
          </a:p>
        </p:txBody>
      </p:sp>
      <p:sp>
        <p:nvSpPr>
          <p:cNvPr id="3" name="Content Placeholder 2"/>
          <p:cNvSpPr>
            <a:spLocks noGrp="1"/>
          </p:cNvSpPr>
          <p:nvPr>
            <p:ph idx="1"/>
          </p:nvPr>
        </p:nvSpPr>
        <p:spPr/>
        <p:txBody>
          <a:bodyPr>
            <a:normAutofit fontScale="92500" lnSpcReduction="10000"/>
          </a:bodyPr>
          <a:lstStyle/>
          <a:p>
            <a:pPr marL="342900" lvl="0" indent="-342900" eaLnBrk="0" fontAlgn="base" latinLnBrk="1" hangingPunct="0">
              <a:lnSpc>
                <a:spcPct val="80000"/>
              </a:lnSpc>
              <a:spcAft>
                <a:spcPct val="0"/>
              </a:spcAft>
              <a:buClrTx/>
              <a:buSzTx/>
              <a:buNone/>
            </a:pPr>
            <a:r>
              <a:rPr lang="en-US" altLang="ko-KR" sz="2000" dirty="0" smtClean="0">
                <a:solidFill>
                  <a:prstClr val="black"/>
                </a:solidFill>
                <a:latin typeface="Century Gothic" pitchFamily="34" charset="0"/>
                <a:ea typeface="HY헤드라인M"/>
                <a:cs typeface="Arial" pitchFamily="34" charset="0"/>
              </a:rPr>
              <a:t>A </a:t>
            </a:r>
            <a:r>
              <a:rPr lang="en-US" altLang="ko-KR" sz="2000" dirty="0" smtClean="0">
                <a:latin typeface="Century Gothic" pitchFamily="34" charset="0"/>
                <a:ea typeface="HY헤드라인M"/>
                <a:cs typeface="Arial" pitchFamily="34" charset="0"/>
              </a:rPr>
              <a:t>concise message </a:t>
            </a:r>
            <a:r>
              <a:rPr lang="en-US" altLang="ko-KR" sz="2000" b="1" dirty="0" smtClean="0">
                <a:latin typeface="Century Gothic" pitchFamily="34" charset="0"/>
                <a:ea typeface="HY헤드라인M"/>
                <a:cs typeface="Arial" pitchFamily="34" charset="0"/>
              </a:rPr>
              <a:t>saves time</a:t>
            </a:r>
            <a:r>
              <a:rPr lang="en-US" altLang="ko-KR" sz="2000" dirty="0" smtClean="0">
                <a:latin typeface="Century Gothic" pitchFamily="34" charset="0"/>
                <a:ea typeface="HY헤드라인M"/>
                <a:cs typeface="Arial" pitchFamily="34" charset="0"/>
              </a:rPr>
              <a:t> and </a:t>
            </a:r>
            <a:r>
              <a:rPr lang="en-US" altLang="ko-KR" sz="2000" b="1" dirty="0" smtClean="0">
                <a:latin typeface="Century Gothic" pitchFamily="34" charset="0"/>
                <a:ea typeface="HY헤드라인M"/>
                <a:cs typeface="Arial" pitchFamily="34" charset="0"/>
              </a:rPr>
              <a:t>expense for both sender and receiver</a:t>
            </a:r>
            <a:r>
              <a:rPr lang="en-US" altLang="ko-KR" sz="2000" dirty="0" smtClean="0">
                <a:latin typeface="Century Gothic" pitchFamily="34" charset="0"/>
                <a:ea typeface="HY헤드라인M"/>
                <a:cs typeface="Arial" pitchFamily="34" charset="0"/>
              </a:rPr>
              <a:t>. </a:t>
            </a:r>
          </a:p>
          <a:p>
            <a:pPr marL="342900" lvl="0" indent="-342900" eaLnBrk="0" fontAlgn="base" latinLnBrk="1" hangingPunct="0">
              <a:lnSpc>
                <a:spcPct val="80000"/>
              </a:lnSpc>
              <a:spcAft>
                <a:spcPct val="0"/>
              </a:spcAft>
              <a:buClrTx/>
              <a:buSzTx/>
              <a:buNone/>
            </a:pPr>
            <a:endParaRPr lang="en-US" altLang="ko-KR" sz="2000" dirty="0" smtClean="0">
              <a:latin typeface="Century Gothic" pitchFamily="34" charset="0"/>
              <a:ea typeface="HY헤드라인M"/>
              <a:cs typeface="Arial" pitchFamily="34" charset="0"/>
            </a:endParaRPr>
          </a:p>
          <a:p>
            <a:pPr marL="342900" lvl="0" indent="-342900" eaLnBrk="0" fontAlgn="base" latinLnBrk="1" hangingPunct="0">
              <a:lnSpc>
                <a:spcPct val="80000"/>
              </a:lnSpc>
              <a:spcAft>
                <a:spcPct val="0"/>
              </a:spcAft>
              <a:buClrTx/>
              <a:buSzTx/>
              <a:buNone/>
            </a:pPr>
            <a:r>
              <a:rPr lang="en-US" altLang="ko-KR" sz="2000" dirty="0" smtClean="0">
                <a:latin typeface="Century Gothic" pitchFamily="34" charset="0"/>
                <a:ea typeface="HY헤드라인M"/>
                <a:cs typeface="Arial" pitchFamily="34" charset="0"/>
              </a:rPr>
              <a:t>	Conciseness is </a:t>
            </a:r>
            <a:r>
              <a:rPr lang="en-US" altLang="ko-KR" sz="2000" b="1" dirty="0" smtClean="0">
                <a:latin typeface="Century Gothic" pitchFamily="34" charset="0"/>
                <a:ea typeface="HY헤드라인M"/>
                <a:cs typeface="Arial" pitchFamily="34" charset="0"/>
              </a:rPr>
              <a:t>saying what you have to say in the fewest possible words without sacrificing the other C qualities</a:t>
            </a:r>
            <a:r>
              <a:rPr lang="en-US" altLang="ko-KR" sz="2000" dirty="0" smtClean="0">
                <a:latin typeface="Century Gothic" pitchFamily="34" charset="0"/>
                <a:ea typeface="HY헤드라인M"/>
                <a:cs typeface="Arial" pitchFamily="34" charset="0"/>
              </a:rPr>
              <a:t>. </a:t>
            </a:r>
          </a:p>
          <a:p>
            <a:pPr marL="342900" lvl="0" indent="-342900" eaLnBrk="0" fontAlgn="base" latinLnBrk="1" hangingPunct="0">
              <a:lnSpc>
                <a:spcPct val="80000"/>
              </a:lnSpc>
              <a:spcAft>
                <a:spcPct val="0"/>
              </a:spcAft>
              <a:buClrTx/>
              <a:buSzTx/>
              <a:buNone/>
            </a:pPr>
            <a:endParaRPr lang="en-US" altLang="ko-KR" sz="2000" dirty="0" smtClean="0">
              <a:latin typeface="Century Gothic" pitchFamily="34" charset="0"/>
              <a:ea typeface="HY헤드라인M"/>
              <a:cs typeface="Arial" pitchFamily="34" charset="0"/>
            </a:endParaRPr>
          </a:p>
          <a:p>
            <a:pPr marL="342900" lvl="0" indent="-342900" eaLnBrk="0" fontAlgn="base" latinLnBrk="1" hangingPunct="0">
              <a:lnSpc>
                <a:spcPct val="80000"/>
              </a:lnSpc>
              <a:spcAft>
                <a:spcPct val="0"/>
              </a:spcAft>
              <a:buClrTx/>
              <a:buSzTx/>
              <a:buNone/>
            </a:pPr>
            <a:r>
              <a:rPr lang="en-US" altLang="ko-KR" sz="2000" dirty="0" smtClean="0">
                <a:latin typeface="Century Gothic" pitchFamily="34" charset="0"/>
                <a:ea typeface="HY헤드라인M"/>
                <a:cs typeface="Arial" pitchFamily="34" charset="0"/>
              </a:rPr>
              <a:t>	Conciseness contributes to emphasis. </a:t>
            </a:r>
            <a:r>
              <a:rPr lang="en-US" altLang="ko-KR" sz="2000" b="1" dirty="0" smtClean="0">
                <a:latin typeface="Century Gothic" pitchFamily="34" charset="0"/>
                <a:ea typeface="HY헤드라인M"/>
                <a:cs typeface="Arial" pitchFamily="34" charset="0"/>
              </a:rPr>
              <a:t>By eliminating unnecessary words, you help make important ideas stand out</a:t>
            </a:r>
            <a:r>
              <a:rPr lang="en-US" altLang="ko-KR" sz="2000" dirty="0" smtClean="0">
                <a:latin typeface="Century Gothic" pitchFamily="34" charset="0"/>
                <a:ea typeface="HY헤드라인M"/>
                <a:cs typeface="Arial" pitchFamily="34" charset="0"/>
              </a:rPr>
              <a:t>.</a:t>
            </a:r>
          </a:p>
          <a:p>
            <a:pPr marL="342900" lvl="0" indent="-342900" eaLnBrk="0" fontAlgn="base" latinLnBrk="1" hangingPunct="0">
              <a:lnSpc>
                <a:spcPct val="80000"/>
              </a:lnSpc>
              <a:spcAft>
                <a:spcPct val="0"/>
              </a:spcAft>
              <a:buClrTx/>
              <a:buSzTx/>
              <a:buNone/>
            </a:pPr>
            <a:endParaRPr lang="en-US" altLang="ko-KR" sz="2000" dirty="0" smtClean="0">
              <a:latin typeface="Century Gothic" pitchFamily="34" charset="0"/>
              <a:ea typeface="HY헤드라인M"/>
              <a:cs typeface="Arial" pitchFamily="34" charset="0"/>
            </a:endParaRPr>
          </a:p>
          <a:p>
            <a:pPr marL="342900" lvl="0" indent="-342900" eaLnBrk="0" fontAlgn="base" latinLnBrk="1" hangingPunct="0">
              <a:lnSpc>
                <a:spcPct val="80000"/>
              </a:lnSpc>
              <a:spcAft>
                <a:spcPct val="0"/>
              </a:spcAft>
              <a:buClrTx/>
              <a:buSzTx/>
              <a:buNone/>
            </a:pPr>
            <a:r>
              <a:rPr lang="en-US" altLang="ko-KR" sz="2000" dirty="0" smtClean="0">
                <a:latin typeface="Century Gothic" pitchFamily="34" charset="0"/>
                <a:ea typeface="HY헤드라인M"/>
                <a:cs typeface="Arial" pitchFamily="34" charset="0"/>
              </a:rPr>
              <a:t>	To achieve conciseness, try to observe the following suggestions: </a:t>
            </a:r>
          </a:p>
          <a:p>
            <a:pPr marL="342900" lvl="0" indent="-342900" eaLnBrk="0" fontAlgn="base" latinLnBrk="1" hangingPunct="0">
              <a:lnSpc>
                <a:spcPct val="80000"/>
              </a:lnSpc>
              <a:spcAft>
                <a:spcPct val="0"/>
              </a:spcAft>
              <a:buClrTx/>
              <a:buSzTx/>
              <a:buNone/>
            </a:pPr>
            <a:endParaRPr lang="en-US" altLang="ko-KR" sz="2000" dirty="0" smtClean="0">
              <a:latin typeface="Century Gothic" pitchFamily="34" charset="0"/>
              <a:ea typeface="HY헤드라인M"/>
              <a:cs typeface="Arial" pitchFamily="34" charset="0"/>
            </a:endParaRPr>
          </a:p>
          <a:p>
            <a:pPr marL="342900" indent="-342900" eaLnBrk="0" fontAlgn="base" latinLnBrk="1" hangingPunct="0">
              <a:lnSpc>
                <a:spcPct val="80000"/>
              </a:lnSpc>
              <a:spcAft>
                <a:spcPct val="0"/>
              </a:spcAft>
              <a:buClrTx/>
              <a:buSzTx/>
            </a:pPr>
            <a:r>
              <a:rPr lang="en-US" altLang="ko-KR" sz="2000" b="1" dirty="0" smtClean="0">
                <a:latin typeface="Century Gothic" pitchFamily="34" charset="0"/>
                <a:ea typeface="HY헤드라인M"/>
                <a:cs typeface="Arial" pitchFamily="34" charset="0"/>
              </a:rPr>
              <a:t>Eliminate wordy expressions.</a:t>
            </a:r>
          </a:p>
          <a:p>
            <a:pPr marL="342900" indent="-342900" eaLnBrk="0" fontAlgn="base" latinLnBrk="1" hangingPunct="0">
              <a:lnSpc>
                <a:spcPct val="80000"/>
              </a:lnSpc>
              <a:spcAft>
                <a:spcPct val="0"/>
              </a:spcAft>
              <a:buClrTx/>
              <a:buSzTx/>
            </a:pPr>
            <a:r>
              <a:rPr lang="en-US" altLang="ko-KR" sz="2000" dirty="0" smtClean="0">
                <a:latin typeface="Century Gothic" pitchFamily="34" charset="0"/>
                <a:ea typeface="HY헤드라인M"/>
                <a:cs typeface="Arial" pitchFamily="34" charset="0"/>
              </a:rPr>
              <a:t> </a:t>
            </a:r>
            <a:r>
              <a:rPr lang="en-US" altLang="ko-KR" sz="2000" b="1" dirty="0" smtClean="0">
                <a:latin typeface="Century Gothic" pitchFamily="34" charset="0"/>
                <a:ea typeface="HY헤드라인M"/>
                <a:cs typeface="Arial" pitchFamily="34" charset="0"/>
              </a:rPr>
              <a:t>Include only relevant statements</a:t>
            </a:r>
          </a:p>
          <a:p>
            <a:pPr marL="342900" indent="-342900" eaLnBrk="0" fontAlgn="base" latinLnBrk="1" hangingPunct="0">
              <a:lnSpc>
                <a:spcPct val="80000"/>
              </a:lnSpc>
              <a:spcAft>
                <a:spcPct val="0"/>
              </a:spcAft>
              <a:buClrTx/>
              <a:buSzTx/>
            </a:pPr>
            <a:r>
              <a:rPr lang="en-US" altLang="ko-KR" sz="2000" b="1" dirty="0" smtClean="0">
                <a:latin typeface="Century Gothic" pitchFamily="34" charset="0"/>
                <a:ea typeface="HY헤드라인M"/>
                <a:cs typeface="Arial" pitchFamily="34" charset="0"/>
              </a:rPr>
              <a:t>Avoid unnecessary repetition.</a:t>
            </a:r>
          </a:p>
          <a:p>
            <a:pPr marL="342900" indent="-342900" eaLnBrk="0" fontAlgn="base" latinLnBrk="1" hangingPunct="0">
              <a:lnSpc>
                <a:spcPct val="80000"/>
              </a:lnSpc>
              <a:spcAft>
                <a:spcPct val="0"/>
              </a:spcAft>
              <a:buClrTx/>
              <a:buSzTx/>
            </a:pPr>
            <a:r>
              <a:rPr lang="en-US" altLang="ko-KR" sz="2000" b="1" dirty="0" smtClean="0">
                <a:latin typeface="Century Gothic" pitchFamily="34" charset="0"/>
                <a:ea typeface="HY헤드라인M"/>
              </a:rPr>
              <a:t>Check the flow of your information</a:t>
            </a:r>
            <a:endParaRPr lang="en-US" altLang="ko-KR" sz="2000" b="1" dirty="0" smtClean="0">
              <a:latin typeface="Century Gothic" pitchFamily="34" charset="0"/>
              <a:ea typeface="HY헤드라인M"/>
              <a:cs typeface="Arial" pitchFamily="34" charset="0"/>
            </a:endParaRPr>
          </a:p>
          <a:p>
            <a:pPr>
              <a:buNone/>
            </a:pPr>
            <a:endParaRPr lang="en-US"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Eliminate wordy expressions</a:t>
            </a:r>
            <a:endParaRPr lang="en-US" dirty="0"/>
          </a:p>
        </p:txBody>
      </p:sp>
      <p:sp>
        <p:nvSpPr>
          <p:cNvPr id="3" name="Content Placeholder 2"/>
          <p:cNvSpPr>
            <a:spLocks noGrp="1"/>
          </p:cNvSpPr>
          <p:nvPr>
            <p:ph idx="1"/>
          </p:nvPr>
        </p:nvSpPr>
        <p:spPr>
          <a:xfrm>
            <a:off x="914400" y="1524000"/>
            <a:ext cx="7772400" cy="4831560"/>
          </a:xfrm>
        </p:spPr>
        <p:txBody>
          <a:bodyPr>
            <a:normAutofit fontScale="77500" lnSpcReduction="20000"/>
          </a:bodyPr>
          <a:lstStyle/>
          <a:p>
            <a:pPr marL="582930" indent="-514350">
              <a:buFont typeface="+mj-lt"/>
              <a:buAutoNum type="arabicPeriod"/>
            </a:pPr>
            <a:r>
              <a:rPr lang="en-US" dirty="0" smtClean="0"/>
              <a:t>At this time…….Now</a:t>
            </a:r>
          </a:p>
          <a:p>
            <a:pPr marL="582930" indent="-514350">
              <a:buFont typeface="+mj-lt"/>
              <a:buAutoNum type="arabicPeriod"/>
            </a:pPr>
            <a:r>
              <a:rPr lang="en-US" dirty="0" smtClean="0"/>
              <a:t>Due to the fact that……?</a:t>
            </a:r>
          </a:p>
          <a:p>
            <a:pPr marL="582930" indent="-514350">
              <a:buFont typeface="+mj-lt"/>
              <a:buAutoNum type="arabicPeriod"/>
            </a:pPr>
            <a:r>
              <a:rPr lang="en-US" dirty="0" smtClean="0"/>
              <a:t>Have need for…….need</a:t>
            </a:r>
          </a:p>
          <a:p>
            <a:pPr marL="582930" indent="-514350">
              <a:buFont typeface="+mj-lt"/>
              <a:buAutoNum type="arabicPeriod"/>
            </a:pPr>
            <a:r>
              <a:rPr lang="en-US" dirty="0" smtClean="0"/>
              <a:t>Please be advised that your admission statement was received……Your admission statement was received. </a:t>
            </a:r>
          </a:p>
          <a:p>
            <a:pPr marL="582930" indent="-514350">
              <a:buFont typeface="+mj-lt"/>
              <a:buAutoNum type="arabicPeriod"/>
            </a:pPr>
            <a:r>
              <a:rPr lang="en-US" dirty="0" smtClean="0"/>
              <a:t>Allow me to say how helpful your last response was……..?</a:t>
            </a:r>
          </a:p>
          <a:p>
            <a:pPr marL="582930" indent="-514350">
              <a:buFont typeface="+mj-lt"/>
              <a:buAutoNum type="arabicPeriod"/>
            </a:pPr>
            <a:r>
              <a:rPr lang="en-US" dirty="0" smtClean="0"/>
              <a:t>Such refreshing comments are few and far between……..?</a:t>
            </a:r>
          </a:p>
          <a:p>
            <a:pPr marL="582930" indent="-514350">
              <a:buFont typeface="+mj-lt"/>
              <a:buAutoNum type="arabicPeriod"/>
            </a:pPr>
            <a:r>
              <a:rPr lang="en-US" dirty="0" smtClean="0"/>
              <a:t>It was known by Mr. Smith that we must reduce inventory…….Mr. Smith knew we must reduce inventory</a:t>
            </a:r>
          </a:p>
          <a:p>
            <a:pPr marL="582930" indent="-514350">
              <a:buFont typeface="+mj-lt"/>
              <a:buAutoNum type="arabicPeriod"/>
            </a:pPr>
            <a:r>
              <a:rPr lang="en-US" dirty="0" smtClean="0"/>
              <a:t>There are four rules that should be observed……?</a:t>
            </a:r>
          </a:p>
          <a:p>
            <a:pPr marL="582930" indent="-514350">
              <a:buFont typeface="+mj-lt"/>
              <a:buAutoNum type="arabicPeriod"/>
            </a:pPr>
            <a:r>
              <a:rPr lang="en-US" dirty="0" smtClean="0"/>
              <a:t>The reports are to be submitted by the students prior to 5.00 pm, at which  time they will be received by the lab attendant…….?</a:t>
            </a:r>
            <a:endParaRPr lang="en-US"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 only relevant material</a:t>
            </a:r>
            <a:endParaRPr lang="en-US" dirty="0"/>
          </a:p>
        </p:txBody>
      </p:sp>
      <p:sp>
        <p:nvSpPr>
          <p:cNvPr id="3" name="Content Placeholder 2"/>
          <p:cNvSpPr>
            <a:spLocks noGrp="1"/>
          </p:cNvSpPr>
          <p:nvPr>
            <p:ph idx="1"/>
          </p:nvPr>
        </p:nvSpPr>
        <p:spPr/>
        <p:txBody>
          <a:bodyPr/>
          <a:lstStyle/>
          <a:p>
            <a:r>
              <a:rPr lang="en-US" dirty="0" smtClean="0"/>
              <a:t>We hereby wish to let you know that our company is pleased with the confidence you have reposed in us.</a:t>
            </a:r>
          </a:p>
          <a:p>
            <a:r>
              <a:rPr lang="en-US" dirty="0" smtClean="0"/>
              <a:t>We appreciate your confidence</a:t>
            </a:r>
          </a:p>
          <a:p>
            <a:endParaRPr lang="en-US"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a:t>
            </a:r>
            <a:endParaRPr lang="en-US" dirty="0"/>
          </a:p>
        </p:txBody>
      </p:sp>
      <p:sp>
        <p:nvSpPr>
          <p:cNvPr id="3" name="Content Placeholder 2"/>
          <p:cNvSpPr>
            <a:spLocks noGrp="1"/>
          </p:cNvSpPr>
          <p:nvPr>
            <p:ph idx="1"/>
          </p:nvPr>
        </p:nvSpPr>
        <p:spPr/>
        <p:txBody>
          <a:bodyPr>
            <a:normAutofit fontScale="55000" lnSpcReduction="20000"/>
          </a:bodyPr>
          <a:lstStyle/>
          <a:p>
            <a:pPr>
              <a:lnSpc>
                <a:spcPct val="80000"/>
              </a:lnSpc>
              <a:buFont typeface="Arial" pitchFamily="34" charset="0"/>
              <a:buNone/>
            </a:pPr>
            <a:r>
              <a:rPr lang="en-US" altLang="ko-KR" sz="2800" dirty="0" smtClean="0">
                <a:latin typeface="Century Gothic" pitchFamily="34" charset="0"/>
                <a:ea typeface="HY헤드라인M"/>
              </a:rPr>
              <a:t>Consideration means that you prepare every message </a:t>
            </a:r>
            <a:r>
              <a:rPr lang="en-US" altLang="ko-KR" sz="2800" b="1" dirty="0" smtClean="0">
                <a:latin typeface="Century Gothic" pitchFamily="34" charset="0"/>
                <a:ea typeface="HY헤드라인M"/>
              </a:rPr>
              <a:t>with the recipient in mind and try to put yourself in his or her place. </a:t>
            </a:r>
          </a:p>
          <a:p>
            <a:pPr>
              <a:lnSpc>
                <a:spcPct val="80000"/>
              </a:lnSpc>
              <a:buFont typeface="Arial" pitchFamily="34" charset="0"/>
              <a:buNone/>
            </a:pPr>
            <a:endParaRPr lang="en-US" altLang="ko-KR" sz="2800" b="1" dirty="0" smtClean="0">
              <a:latin typeface="Century Gothic" pitchFamily="34" charset="0"/>
              <a:ea typeface="HY헤드라인M"/>
            </a:endParaRPr>
          </a:p>
          <a:p>
            <a:pPr>
              <a:lnSpc>
                <a:spcPct val="80000"/>
              </a:lnSpc>
              <a:buFont typeface="Arial" pitchFamily="34" charset="0"/>
              <a:buNone/>
            </a:pPr>
            <a:r>
              <a:rPr lang="en-US" altLang="ko-KR" sz="2800" dirty="0" smtClean="0">
                <a:latin typeface="Century Gothic" pitchFamily="34" charset="0"/>
                <a:ea typeface="HY헤드라인M"/>
              </a:rPr>
              <a:t>	Try to visualize your readers (or listeners)—with their desires, problems, circumstances, emotions, and probable reactions to your request. </a:t>
            </a:r>
          </a:p>
          <a:p>
            <a:pPr>
              <a:lnSpc>
                <a:spcPct val="80000"/>
              </a:lnSpc>
              <a:buFont typeface="Arial" pitchFamily="34" charset="0"/>
              <a:buNone/>
            </a:pPr>
            <a:r>
              <a:rPr lang="en-US" altLang="ko-KR" sz="2800" dirty="0" smtClean="0">
                <a:latin typeface="Century Gothic" pitchFamily="34" charset="0"/>
                <a:ea typeface="HY헤드라인M"/>
              </a:rPr>
              <a:t>	Then handle the matter from their point of view. </a:t>
            </a:r>
          </a:p>
          <a:p>
            <a:pPr>
              <a:lnSpc>
                <a:spcPct val="80000"/>
              </a:lnSpc>
              <a:buFont typeface="Arial" pitchFamily="34" charset="0"/>
              <a:buNone/>
            </a:pPr>
            <a:endParaRPr lang="en-US" altLang="ko-KR" sz="2800" dirty="0" smtClean="0">
              <a:latin typeface="Century Gothic" pitchFamily="34" charset="0"/>
              <a:ea typeface="HY헤드라인M"/>
            </a:endParaRPr>
          </a:p>
          <a:p>
            <a:pPr>
              <a:lnSpc>
                <a:spcPct val="80000"/>
              </a:lnSpc>
              <a:buFont typeface="Arial" pitchFamily="34" charset="0"/>
              <a:buNone/>
            </a:pPr>
            <a:r>
              <a:rPr lang="en-US" altLang="ko-KR" sz="2800" dirty="0" smtClean="0">
                <a:latin typeface="Century Gothic" pitchFamily="34" charset="0"/>
                <a:ea typeface="HY헤드라인M"/>
              </a:rPr>
              <a:t>	This thoughtful consideration is also called “</a:t>
            </a:r>
            <a:r>
              <a:rPr lang="en-US" altLang="ko-KR" sz="2800" b="1" dirty="0" smtClean="0">
                <a:latin typeface="Century Gothic" pitchFamily="34" charset="0"/>
                <a:ea typeface="HY헤드라인M"/>
              </a:rPr>
              <a:t>you-attitude” - </a:t>
            </a:r>
          </a:p>
          <a:p>
            <a:pPr>
              <a:lnSpc>
                <a:spcPct val="80000"/>
              </a:lnSpc>
              <a:buFont typeface="Arial" pitchFamily="34" charset="0"/>
              <a:buNone/>
            </a:pPr>
            <a:r>
              <a:rPr lang="en-US" altLang="ko-KR" sz="2800" dirty="0" smtClean="0">
                <a:latin typeface="Century Gothic" pitchFamily="34" charset="0"/>
                <a:ea typeface="HY헤드라인M"/>
              </a:rPr>
              <a:t>	</a:t>
            </a:r>
            <a:r>
              <a:rPr lang="en-US" altLang="ko-KR" sz="2800" b="1" dirty="0" smtClean="0">
                <a:latin typeface="Century Gothic" pitchFamily="34" charset="0"/>
                <a:ea typeface="HY헤드라인M"/>
              </a:rPr>
              <a:t>empathy, the human touch, and understanding of human nature. </a:t>
            </a:r>
          </a:p>
          <a:p>
            <a:pPr>
              <a:lnSpc>
                <a:spcPct val="80000"/>
              </a:lnSpc>
              <a:buFont typeface="Arial" pitchFamily="34" charset="0"/>
              <a:buNone/>
            </a:pPr>
            <a:r>
              <a:rPr lang="en-US" altLang="ko-KR" sz="2800" dirty="0" smtClean="0">
                <a:latin typeface="Century Gothic" pitchFamily="34" charset="0"/>
                <a:ea typeface="HY헤드라인M"/>
              </a:rPr>
              <a:t>	(It does not mean, however, that you should overlook the needs of your organization)</a:t>
            </a:r>
          </a:p>
          <a:p>
            <a:pPr>
              <a:lnSpc>
                <a:spcPct val="80000"/>
              </a:lnSpc>
              <a:buFont typeface="Arial" pitchFamily="34" charset="0"/>
              <a:buNone/>
            </a:pPr>
            <a:endParaRPr lang="en-US" altLang="ko-KR" sz="2800" dirty="0" smtClean="0">
              <a:latin typeface="Century Gothic" pitchFamily="34" charset="0"/>
              <a:ea typeface="HY헤드라인M"/>
            </a:endParaRPr>
          </a:p>
          <a:p>
            <a:pPr>
              <a:lnSpc>
                <a:spcPct val="80000"/>
              </a:lnSpc>
              <a:buFont typeface="Arial" pitchFamily="34" charset="0"/>
              <a:buNone/>
            </a:pPr>
            <a:r>
              <a:rPr lang="en-US" altLang="ko-KR" sz="2800" dirty="0" smtClean="0">
                <a:latin typeface="Century Gothic" pitchFamily="34" charset="0"/>
                <a:ea typeface="HY헤드라인M"/>
              </a:rPr>
              <a:t>	In a broad but true sense, consideration underlies the other six C's of good business communication. </a:t>
            </a:r>
            <a:r>
              <a:rPr lang="en-US" altLang="ko-KR" sz="2800" b="1" dirty="0" smtClean="0">
                <a:latin typeface="Century Gothic" pitchFamily="34" charset="0"/>
                <a:ea typeface="HY헤드라인M"/>
              </a:rPr>
              <a:t>You adapt your language and message content to your receiver's needs when you make your message complete, concise, concrete, clear, courteous, and correct.</a:t>
            </a:r>
          </a:p>
          <a:p>
            <a:pPr>
              <a:lnSpc>
                <a:spcPct val="80000"/>
              </a:lnSpc>
              <a:buFont typeface="Arial" pitchFamily="34" charset="0"/>
              <a:buNone/>
            </a:pPr>
            <a:endParaRPr lang="en-US" altLang="ko-KR" sz="2800" dirty="0" smtClean="0">
              <a:latin typeface="Century Gothic" pitchFamily="34" charset="0"/>
              <a:ea typeface="HY헤드라인M"/>
            </a:endParaRPr>
          </a:p>
          <a:p>
            <a:pPr>
              <a:lnSpc>
                <a:spcPct val="80000"/>
              </a:lnSpc>
              <a:buFont typeface="Arial" pitchFamily="34" charset="0"/>
              <a:buNone/>
            </a:pPr>
            <a:r>
              <a:rPr lang="en-US" altLang="ko-KR" sz="2800" dirty="0" smtClean="0">
                <a:latin typeface="Century Gothic" pitchFamily="34" charset="0"/>
                <a:ea typeface="HY헤드라인M"/>
              </a:rPr>
              <a:t>	However, in four specific ways you can indicate you are considerate: • Focus on "</a:t>
            </a:r>
            <a:r>
              <a:rPr lang="en-US" altLang="ko-KR" sz="2800" b="1" dirty="0" smtClean="0">
                <a:latin typeface="Century Gothic" pitchFamily="34" charset="0"/>
                <a:ea typeface="HY헤드라인M"/>
              </a:rPr>
              <a:t>you</a:t>
            </a:r>
            <a:r>
              <a:rPr lang="en-US" altLang="ko-KR" sz="2800" dirty="0" smtClean="0">
                <a:latin typeface="Century Gothic" pitchFamily="34" charset="0"/>
                <a:ea typeface="HY헤드라인M"/>
              </a:rPr>
              <a:t>" instead of "I" and "we."</a:t>
            </a:r>
            <a:br>
              <a:rPr lang="en-US" altLang="ko-KR" sz="2800" dirty="0" smtClean="0">
                <a:latin typeface="Century Gothic" pitchFamily="34" charset="0"/>
                <a:ea typeface="HY헤드라인M"/>
              </a:rPr>
            </a:br>
            <a:r>
              <a:rPr lang="en-US" altLang="ko-KR" sz="2800" dirty="0" smtClean="0">
                <a:latin typeface="Century Gothic" pitchFamily="34" charset="0"/>
                <a:ea typeface="HY헤드라인M"/>
              </a:rPr>
              <a:t>• Show reader benefit or </a:t>
            </a:r>
            <a:r>
              <a:rPr lang="en-US" altLang="ko-KR" sz="2800" b="1" dirty="0" smtClean="0">
                <a:latin typeface="Century Gothic" pitchFamily="34" charset="0"/>
                <a:ea typeface="HY헤드라인M"/>
              </a:rPr>
              <a:t>interest in reader perspective</a:t>
            </a:r>
            <a:r>
              <a:rPr lang="en-US" altLang="ko-KR" sz="2800" dirty="0" smtClean="0">
                <a:latin typeface="Century Gothic" pitchFamily="34" charset="0"/>
                <a:ea typeface="HY헤드라인M"/>
              </a:rPr>
              <a:t>.</a:t>
            </a:r>
            <a:br>
              <a:rPr lang="en-US" altLang="ko-KR" sz="2800" dirty="0" smtClean="0">
                <a:latin typeface="Century Gothic" pitchFamily="34" charset="0"/>
                <a:ea typeface="HY헤드라인M"/>
              </a:rPr>
            </a:br>
            <a:r>
              <a:rPr lang="en-US" altLang="ko-KR" sz="2800" dirty="0" smtClean="0">
                <a:latin typeface="Century Gothic" pitchFamily="34" charset="0"/>
                <a:ea typeface="HY헤드라인M"/>
              </a:rPr>
              <a:t>• </a:t>
            </a:r>
            <a:r>
              <a:rPr lang="en-US" altLang="ko-KR" sz="2800" b="1" dirty="0" smtClean="0">
                <a:latin typeface="Century Gothic" pitchFamily="34" charset="0"/>
                <a:ea typeface="HY헤드라인M"/>
              </a:rPr>
              <a:t>Emphasize positive, pleasant facts</a:t>
            </a:r>
            <a:r>
              <a:rPr lang="en-US" altLang="ko-KR" sz="2800" dirty="0" smtClean="0">
                <a:latin typeface="Century Gothic" pitchFamily="34" charset="0"/>
                <a:ea typeface="HY헤드라인M"/>
              </a:rPr>
              <a:t>.</a:t>
            </a:r>
            <a:br>
              <a:rPr lang="en-US" altLang="ko-KR" sz="2800" dirty="0" smtClean="0">
                <a:latin typeface="Century Gothic" pitchFamily="34" charset="0"/>
                <a:ea typeface="HY헤드라인M"/>
              </a:rPr>
            </a:br>
            <a:r>
              <a:rPr lang="en-US" altLang="ko-KR" sz="2800" dirty="0" smtClean="0">
                <a:latin typeface="Century Gothic" pitchFamily="34" charset="0"/>
                <a:ea typeface="HY헤드라인M"/>
              </a:rPr>
              <a:t>• Apply integrity and ethic.</a:t>
            </a:r>
          </a:p>
          <a:p>
            <a:endParaRPr lang="en-US"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754</TotalTime>
  <Words>812</Words>
  <Application>Microsoft Office PowerPoint</Application>
  <PresentationFormat>On-screen Show (4:3)</PresentationFormat>
  <Paragraphs>142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Seven Principles of communication</vt:lpstr>
      <vt:lpstr>Communication</vt:lpstr>
      <vt:lpstr>Definition</vt:lpstr>
      <vt:lpstr>Completeness</vt:lpstr>
      <vt:lpstr>Cont…</vt:lpstr>
      <vt:lpstr>Conciseness</vt:lpstr>
      <vt:lpstr>Eliminate wordy expressions</vt:lpstr>
      <vt:lpstr>Include only relevant material</vt:lpstr>
      <vt:lpstr>Consideration</vt:lpstr>
      <vt:lpstr>Slide 10</vt:lpstr>
      <vt:lpstr>Concreteness</vt:lpstr>
      <vt:lpstr>Slide 12</vt:lpstr>
      <vt:lpstr>Clarity</vt:lpstr>
      <vt:lpstr>Choose precise and familiar words</vt:lpstr>
      <vt:lpstr>Correctness</vt:lpstr>
      <vt:lpstr>Courtesy</vt:lpstr>
      <vt:lpstr>Slide 17</vt:lpstr>
      <vt:lpstr>Process of communication</vt:lpstr>
      <vt:lpstr>Slide 19</vt:lpstr>
      <vt:lpstr>the components of the process of 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afia</dc:creator>
  <cp:lastModifiedBy>afia</cp:lastModifiedBy>
  <cp:revision>19</cp:revision>
  <dcterms:created xsi:type="dcterms:W3CDTF">2012-10-21T13:13:06Z</dcterms:created>
  <dcterms:modified xsi:type="dcterms:W3CDTF">2012-10-23T02:26:54Z</dcterms:modified>
</cp:coreProperties>
</file>