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9" r:id="rId1"/>
  </p:sldMasterIdLst>
  <p:notesMasterIdLst>
    <p:notesMasterId r:id="rId19"/>
  </p:notesMasterIdLst>
  <p:sldIdLst>
    <p:sldId id="258" r:id="rId2"/>
    <p:sldId id="473" r:id="rId3"/>
    <p:sldId id="646" r:id="rId4"/>
    <p:sldId id="649" r:id="rId5"/>
    <p:sldId id="652" r:id="rId6"/>
    <p:sldId id="728" r:id="rId7"/>
    <p:sldId id="729" r:id="rId8"/>
    <p:sldId id="720" r:id="rId9"/>
    <p:sldId id="730" r:id="rId10"/>
    <p:sldId id="731" r:id="rId11"/>
    <p:sldId id="732" r:id="rId12"/>
    <p:sldId id="721" r:id="rId13"/>
    <p:sldId id="722" r:id="rId14"/>
    <p:sldId id="725" r:id="rId15"/>
    <p:sldId id="656" r:id="rId16"/>
    <p:sldId id="727" r:id="rId17"/>
    <p:sldId id="658"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4B7F"/>
    <a:srgbClr val="215D9F"/>
    <a:srgbClr val="674437"/>
    <a:srgbClr val="C3DAF3"/>
    <a:srgbClr val="215FA3"/>
    <a:srgbClr val="256AB5"/>
    <a:srgbClr val="99FFCC"/>
    <a:srgbClr val="0E27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63" autoAdjust="0"/>
    <p:restoredTop sz="94420" autoAdjust="0"/>
  </p:normalViewPr>
  <p:slideViewPr>
    <p:cSldViewPr>
      <p:cViewPr>
        <p:scale>
          <a:sx n="66" d="100"/>
          <a:sy n="66" d="100"/>
        </p:scale>
        <p:origin x="-1620" y="-27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983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942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83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83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983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30F02817-AA8D-4C5C-B5B3-0E1ABA4FB66C}" type="slidenum">
              <a:rPr lang="en-US"/>
              <a:pPr>
                <a:defRPr/>
              </a:pPr>
              <a:t>‹#›</a:t>
            </a:fld>
            <a:endParaRPr lang="en-US"/>
          </a:p>
        </p:txBody>
      </p:sp>
    </p:spTree>
    <p:extLst>
      <p:ext uri="{BB962C8B-B14F-4D97-AF65-F5344CB8AC3E}">
        <p14:creationId xmlns:p14="http://schemas.microsoft.com/office/powerpoint/2010/main" val="14873861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endParaRPr lang="en-US"/>
          </a:p>
        </p:txBody>
      </p:sp>
      <p:sp>
        <p:nvSpPr>
          <p:cNvPr id="12" name="Footer Placeholder 16"/>
          <p:cNvSpPr>
            <a:spLocks noGrp="1"/>
          </p:cNvSpPr>
          <p:nvPr>
            <p:ph type="ftr" sz="quarter" idx="11"/>
          </p:nvPr>
        </p:nvSpPr>
        <p:spPr/>
        <p:txBody>
          <a:bodyPr/>
          <a:lstStyle>
            <a:lvl1pPr>
              <a:defRPr/>
            </a:lvl1pPr>
          </a:lstStyle>
          <a:p>
            <a:pPr>
              <a:defRPr/>
            </a:pPr>
            <a:endParaRPr lang="en-US"/>
          </a:p>
        </p:txBody>
      </p:sp>
      <p:sp>
        <p:nvSpPr>
          <p:cNvPr id="13" name="Slide Number Placeholder 28"/>
          <p:cNvSpPr>
            <a:spLocks noGrp="1"/>
          </p:cNvSpPr>
          <p:nvPr>
            <p:ph type="sldNum" sz="quarter" idx="12"/>
          </p:nvPr>
        </p:nvSpPr>
        <p:spPr/>
        <p:txBody>
          <a:bodyPr/>
          <a:lstStyle>
            <a:lvl1pPr>
              <a:defRPr sz="1400" smtClean="0">
                <a:solidFill>
                  <a:srgbClr val="FFFFFF"/>
                </a:solidFill>
              </a:defRPr>
            </a:lvl1pPr>
          </a:lstStyle>
          <a:p>
            <a:pPr>
              <a:defRPr/>
            </a:pPr>
            <a:fld id="{C60083A5-1FC6-4C53-9394-D306EA9F9786}"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712BADA-C4E9-494A-A0CC-646CED9E36C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106EB70-B095-4D90-9423-8BE19BFD989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905B29BD-6ACE-4F74-BE5D-4EC62CA61D3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6E641726-2D0D-4B09-9D5D-EFFD1C085F9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887059B5-3146-46B3-A10C-14B95158A27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7D0161F4-D0B0-48D0-BBA0-BC16A4E8B95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208C3802-2F1C-4BDE-BC43-7B9C86EC180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D5C3B2BA-BF2F-4D75-8680-32458B57A0E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4E8DA047-362E-4832-B207-DABD94975C3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37FA92EA-AB42-45A5-ACEB-C43765DD1AD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18436"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8437"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latin typeface="Arial" charset="0"/>
                <a:cs typeface="+mn-cs"/>
              </a:defRPr>
            </a:lvl1pPr>
          </a:lstStyle>
          <a:p>
            <a:pPr>
              <a:defRPr/>
            </a:pPr>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latin typeface="Arial" charset="0"/>
                <a:cs typeface="+mn-cs"/>
              </a:defRPr>
            </a:lvl1pPr>
          </a:lstStyle>
          <a:p>
            <a:pPr>
              <a:defRPr/>
            </a:pPr>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smtClean="0">
                <a:solidFill>
                  <a:srgbClr val="FFFFFF"/>
                </a:solidFill>
                <a:latin typeface="+mj-lt"/>
                <a:ea typeface="+mj-ea"/>
                <a:cs typeface="+mj-cs"/>
              </a:defRPr>
            </a:lvl1pPr>
          </a:lstStyle>
          <a:p>
            <a:pPr>
              <a:defRPr/>
            </a:pPr>
            <a:fld id="{1593D9CE-1BD8-448D-8315-1813C1D6608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2" r:id="rId1"/>
    <p:sldLayoutId id="2147483825" r:id="rId2"/>
    <p:sldLayoutId id="2147483833" r:id="rId3"/>
    <p:sldLayoutId id="2147483826" r:id="rId4"/>
    <p:sldLayoutId id="2147483827" r:id="rId5"/>
    <p:sldLayoutId id="2147483828" r:id="rId6"/>
    <p:sldLayoutId id="2147483829" r:id="rId7"/>
    <p:sldLayoutId id="2147483834" r:id="rId8"/>
    <p:sldLayoutId id="2147483835" r:id="rId9"/>
    <p:sldLayoutId id="2147483830" r:id="rId10"/>
    <p:sldLayoutId id="2147483831" r:id="rId11"/>
  </p:sldLayoutIdLst>
  <p:hf hdr="0" ftr="0" dt="0"/>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Franklin Gothic Book"/>
        </a:defRPr>
      </a:lvl2pPr>
      <a:lvl3pPr algn="l" rtl="0" fontAlgn="base">
        <a:spcBef>
          <a:spcPct val="0"/>
        </a:spcBef>
        <a:spcAft>
          <a:spcPct val="0"/>
        </a:spcAft>
        <a:defRPr sz="4000">
          <a:solidFill>
            <a:schemeClr val="tx2"/>
          </a:solidFill>
          <a:latin typeface="Franklin Gothic Book"/>
        </a:defRPr>
      </a:lvl3pPr>
      <a:lvl4pPr algn="l" rtl="0" fontAlgn="base">
        <a:spcBef>
          <a:spcPct val="0"/>
        </a:spcBef>
        <a:spcAft>
          <a:spcPct val="0"/>
        </a:spcAft>
        <a:defRPr sz="4000">
          <a:solidFill>
            <a:schemeClr val="tx2"/>
          </a:solidFill>
          <a:latin typeface="Franklin Gothic Book"/>
        </a:defRPr>
      </a:lvl4pPr>
      <a:lvl5pPr algn="l" rtl="0" fontAlgn="base">
        <a:spcBef>
          <a:spcPct val="0"/>
        </a:spcBef>
        <a:spcAft>
          <a:spcPct val="0"/>
        </a:spcAft>
        <a:defRPr sz="4000">
          <a:solidFill>
            <a:schemeClr val="tx2"/>
          </a:solidFill>
          <a:latin typeface="Franklin Gothic Book"/>
        </a:defRPr>
      </a:lvl5pPr>
      <a:lvl6pPr marL="457200" algn="l" rtl="0" fontAlgn="base">
        <a:spcBef>
          <a:spcPct val="0"/>
        </a:spcBef>
        <a:spcAft>
          <a:spcPct val="0"/>
        </a:spcAft>
        <a:defRPr sz="4000">
          <a:solidFill>
            <a:schemeClr val="tx2"/>
          </a:solidFill>
          <a:latin typeface="Franklin Gothic Book"/>
        </a:defRPr>
      </a:lvl6pPr>
      <a:lvl7pPr marL="914400" algn="l" rtl="0" fontAlgn="base">
        <a:spcBef>
          <a:spcPct val="0"/>
        </a:spcBef>
        <a:spcAft>
          <a:spcPct val="0"/>
        </a:spcAft>
        <a:defRPr sz="4000">
          <a:solidFill>
            <a:schemeClr val="tx2"/>
          </a:solidFill>
          <a:latin typeface="Franklin Gothic Book"/>
        </a:defRPr>
      </a:lvl7pPr>
      <a:lvl8pPr marL="1371600" algn="l" rtl="0" fontAlgn="base">
        <a:spcBef>
          <a:spcPct val="0"/>
        </a:spcBef>
        <a:spcAft>
          <a:spcPct val="0"/>
        </a:spcAft>
        <a:defRPr sz="4000">
          <a:solidFill>
            <a:schemeClr val="tx2"/>
          </a:solidFill>
          <a:latin typeface="Franklin Gothic Book"/>
        </a:defRPr>
      </a:lvl8pPr>
      <a:lvl9pPr marL="1828800" algn="l" rtl="0" fontAlgn="base">
        <a:spcBef>
          <a:spcPct val="0"/>
        </a:spcBef>
        <a:spcAft>
          <a:spcPct val="0"/>
        </a:spcAft>
        <a:defRPr sz="4000">
          <a:solidFill>
            <a:schemeClr val="tx2"/>
          </a:solidFill>
          <a:latin typeface="Franklin Gothic Book"/>
        </a:defRPr>
      </a:lvl9pPr>
    </p:titleStyle>
    <p:bodyStyle>
      <a:lvl1pPr marL="273050" indent="-273050" algn="l" rtl="0" fontAlgn="base">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fontAlgn="base">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fontAlgn="base">
        <a:spcBef>
          <a:spcPts val="375"/>
        </a:spcBef>
        <a:spcAft>
          <a:spcPct val="0"/>
        </a:spcAft>
        <a:buClr>
          <a:srgbClr val="B0ADAD"/>
        </a:buClr>
        <a:buSzPct val="85000"/>
        <a:buFont typeface="Wingdings 2" pitchFamily="18" charset="2"/>
        <a:buChar char=""/>
        <a:defRPr sz="2000" kern="1200">
          <a:solidFill>
            <a:schemeClr val="tx1"/>
          </a:solidFill>
          <a:latin typeface="+mn-lt"/>
          <a:ea typeface="+mn-ea"/>
          <a:cs typeface="+mn-cs"/>
        </a:defRPr>
      </a:lvl3pPr>
      <a:lvl4pPr marL="1096963" indent="-228600" algn="l" rtl="0" fontAlgn="base">
        <a:spcBef>
          <a:spcPts val="375"/>
        </a:spcBef>
        <a:spcAft>
          <a:spcPct val="0"/>
        </a:spcAft>
        <a:buClr>
          <a:srgbClr val="FFFFFF"/>
        </a:buClr>
        <a:buSzPct val="80000"/>
        <a:buFont typeface="Wingdings 2" pitchFamily="18" charset="2"/>
        <a:buChar char=""/>
        <a:defRPr sz="2000" kern="1200">
          <a:solidFill>
            <a:schemeClr val="tx1"/>
          </a:solidFill>
          <a:latin typeface="+mn-lt"/>
          <a:ea typeface="+mn-ea"/>
          <a:cs typeface="+mn-cs"/>
        </a:defRPr>
      </a:lvl4pPr>
      <a:lvl5pPr marL="1371600" indent="-228600" algn="l" rtl="0" fontAlgn="base">
        <a:spcBef>
          <a:spcPts val="375"/>
        </a:spcBef>
        <a:spcAft>
          <a:spcPct val="0"/>
        </a:spcAft>
        <a:buClr>
          <a:srgbClr val="FFFFFF"/>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ctrTitle"/>
          </p:nvPr>
        </p:nvSpPr>
        <p:spPr>
          <a:xfrm>
            <a:off x="685800" y="1676400"/>
            <a:ext cx="7848600" cy="1066800"/>
          </a:xfrm>
          <a:solidFill>
            <a:schemeClr val="accent6">
              <a:lumMod val="50000"/>
            </a:schemeClr>
          </a:solidFill>
          <a:ln>
            <a:solidFill>
              <a:schemeClr val="accent4">
                <a:lumMod val="75000"/>
              </a:schemeClr>
            </a:solidFill>
          </a:ln>
        </p:spPr>
        <p:txBody>
          <a:bodyPr>
            <a:noAutofit/>
          </a:bodyPr>
          <a:lstStyle/>
          <a:p>
            <a:pPr fontAlgn="auto">
              <a:spcAft>
                <a:spcPts val="0"/>
              </a:spcAft>
              <a:defRPr/>
            </a:pPr>
            <a:r>
              <a:rPr lang="en-US" b="1" dirty="0" smtClean="0">
                <a:solidFill>
                  <a:schemeClr val="bg2"/>
                </a:solidFill>
                <a:latin typeface="Times New Roman" pitchFamily="18" charset="0"/>
                <a:cs typeface="Times New Roman" pitchFamily="18" charset="0"/>
              </a:rPr>
              <a:t>Properties, Handling and Mixing of Particulate Solids</a:t>
            </a:r>
            <a:endParaRPr lang="en-US" sz="2400" dirty="0" smtClean="0">
              <a:solidFill>
                <a:schemeClr val="bg2"/>
              </a:solidFill>
              <a:latin typeface="Times New Roman" pitchFamily="18" charset="0"/>
              <a:cs typeface="Times New Roman" pitchFamily="18" charset="0"/>
            </a:endParaRPr>
          </a:p>
        </p:txBody>
      </p:sp>
      <p:sp>
        <p:nvSpPr>
          <p:cNvPr id="23555" name="Rectangle 18"/>
          <p:cNvSpPr>
            <a:spLocks noChangeArrowheads="1"/>
          </p:cNvSpPr>
          <p:nvPr/>
        </p:nvSpPr>
        <p:spPr bwMode="ltGray">
          <a:xfrm>
            <a:off x="304800" y="5562600"/>
            <a:ext cx="8458200" cy="1066800"/>
          </a:xfrm>
          <a:prstGeom prst="rect">
            <a:avLst/>
          </a:prstGeom>
          <a:noFill/>
          <a:ln w="9525">
            <a:noFill/>
            <a:miter lim="800000"/>
            <a:headEnd/>
            <a:tailEnd/>
          </a:ln>
        </p:spPr>
        <p:txBody>
          <a:bodyPr anchor="ctr"/>
          <a:lstStyle/>
          <a:p>
            <a:pPr algn="ctr"/>
            <a:endParaRPr lang="en-US" sz="3600">
              <a:solidFill>
                <a:srgbClr val="000000"/>
              </a:solidFill>
              <a:latin typeface="Times New Roman" pitchFamily="18" charset="0"/>
              <a:cs typeface="Times New Roman" pitchFamily="18" charset="0"/>
            </a:endParaRPr>
          </a:p>
        </p:txBody>
      </p:sp>
      <p:sp>
        <p:nvSpPr>
          <p:cNvPr id="5" name="Subtitle 2"/>
          <p:cNvSpPr>
            <a:spLocks noGrp="1"/>
          </p:cNvSpPr>
          <p:nvPr>
            <p:ph type="subTitle" idx="1"/>
          </p:nvPr>
        </p:nvSpPr>
        <p:spPr>
          <a:xfrm>
            <a:off x="304800" y="4800600"/>
            <a:ext cx="8610600" cy="1828800"/>
          </a:xfrm>
        </p:spPr>
        <p:txBody>
          <a:bodyPr>
            <a:normAutofit fontScale="85000" lnSpcReduction="20000"/>
          </a:bodyPr>
          <a:lstStyle/>
          <a:p>
            <a:pPr fontAlgn="auto">
              <a:spcBef>
                <a:spcPts val="580"/>
              </a:spcBef>
              <a:spcAft>
                <a:spcPts val="0"/>
              </a:spcAft>
              <a:buFont typeface="Wingdings 2"/>
              <a:buNone/>
              <a:defRPr/>
            </a:pPr>
            <a:r>
              <a:rPr lang="en-US" sz="1700" b="1" dirty="0" smtClean="0">
                <a:solidFill>
                  <a:schemeClr val="accent1">
                    <a:lumMod val="50000"/>
                  </a:schemeClr>
                </a:solidFill>
                <a:latin typeface="Palatino Linotype" pitchFamily="18" charset="0"/>
              </a:rPr>
              <a:t>By</a:t>
            </a:r>
            <a:endParaRPr lang="en-US" sz="1700" b="1" dirty="0">
              <a:solidFill>
                <a:schemeClr val="accent1">
                  <a:lumMod val="50000"/>
                </a:schemeClr>
              </a:solidFill>
              <a:latin typeface="Palatino Linotype" pitchFamily="18" charset="0"/>
            </a:endParaRPr>
          </a:p>
          <a:p>
            <a:pPr fontAlgn="auto">
              <a:spcBef>
                <a:spcPts val="580"/>
              </a:spcBef>
              <a:spcAft>
                <a:spcPts val="0"/>
              </a:spcAft>
              <a:buFont typeface="Wingdings 2"/>
              <a:buNone/>
              <a:defRPr/>
            </a:pPr>
            <a:r>
              <a:rPr lang="en-US" sz="1700" b="1" dirty="0" smtClean="0">
                <a:solidFill>
                  <a:schemeClr val="accent1">
                    <a:lumMod val="50000"/>
                  </a:schemeClr>
                </a:solidFill>
                <a:latin typeface="Palatino Linotype" pitchFamily="18" charset="0"/>
              </a:rPr>
              <a:t>Sidra Jabeen</a:t>
            </a:r>
          </a:p>
          <a:p>
            <a:pPr fontAlgn="auto">
              <a:spcBef>
                <a:spcPts val="580"/>
              </a:spcBef>
              <a:spcAft>
                <a:spcPts val="0"/>
              </a:spcAft>
              <a:buFont typeface="Wingdings 2"/>
              <a:buNone/>
              <a:defRPr/>
            </a:pPr>
            <a:endParaRPr lang="en-US" sz="2800" dirty="0" smtClean="0">
              <a:solidFill>
                <a:schemeClr val="accent1">
                  <a:lumMod val="50000"/>
                </a:schemeClr>
              </a:solidFill>
              <a:latin typeface="Palatino Linotype" pitchFamily="18" charset="0"/>
            </a:endParaRPr>
          </a:p>
          <a:p>
            <a:pPr fontAlgn="auto">
              <a:spcBef>
                <a:spcPts val="580"/>
              </a:spcBef>
              <a:spcAft>
                <a:spcPts val="0"/>
              </a:spcAft>
              <a:buFont typeface="Wingdings 2"/>
              <a:buNone/>
              <a:defRPr/>
            </a:pPr>
            <a:endParaRPr lang="en-US" sz="2800" dirty="0" smtClean="0">
              <a:solidFill>
                <a:schemeClr val="accent1">
                  <a:lumMod val="50000"/>
                </a:schemeClr>
              </a:solidFill>
              <a:latin typeface="Palatino Linotype" pitchFamily="18" charset="0"/>
            </a:endParaRPr>
          </a:p>
          <a:p>
            <a:pPr fontAlgn="auto">
              <a:spcBef>
                <a:spcPts val="580"/>
              </a:spcBef>
              <a:spcAft>
                <a:spcPts val="0"/>
              </a:spcAft>
              <a:buFont typeface="Wingdings 2"/>
              <a:buNone/>
              <a:defRPr/>
            </a:pPr>
            <a:r>
              <a:rPr lang="en-US" sz="1900" b="1" dirty="0" smtClean="0">
                <a:solidFill>
                  <a:schemeClr val="accent1">
                    <a:lumMod val="50000"/>
                  </a:schemeClr>
                </a:solidFill>
                <a:latin typeface="Palatino Linotype" pitchFamily="18" charset="0"/>
              </a:rPr>
              <a:t>Department of Chemical Engineering,</a:t>
            </a:r>
          </a:p>
          <a:p>
            <a:pPr fontAlgn="auto">
              <a:spcBef>
                <a:spcPts val="580"/>
              </a:spcBef>
              <a:spcAft>
                <a:spcPts val="0"/>
              </a:spcAft>
              <a:buFont typeface="Wingdings 2"/>
              <a:buNone/>
              <a:defRPr/>
            </a:pPr>
            <a:r>
              <a:rPr lang="en-US" sz="1900" b="1" dirty="0" smtClean="0">
                <a:solidFill>
                  <a:schemeClr val="accent1">
                    <a:lumMod val="50000"/>
                  </a:schemeClr>
                </a:solidFill>
                <a:latin typeface="Palatino Linotype" pitchFamily="18" charset="0"/>
              </a:rPr>
              <a:t>University of Engineering &amp; Technology Lahore </a:t>
            </a:r>
            <a:endParaRPr lang="en-US" sz="1900" b="1" dirty="0">
              <a:solidFill>
                <a:schemeClr val="accent1">
                  <a:lumMod val="50000"/>
                </a:schemeClr>
              </a:solidFill>
              <a:latin typeface="Palatino Linotype"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D5C3B2BA-BF2F-4D75-8680-32458B57A0E1}" type="slidenum">
              <a:rPr lang="en-US" smtClean="0"/>
              <a:pPr>
                <a:defRPr/>
              </a:pPr>
              <a:t>10</a:t>
            </a:fld>
            <a:endParaRPr lang="en-US"/>
          </a:p>
        </p:txBody>
      </p:sp>
      <p:sp>
        <p:nvSpPr>
          <p:cNvPr id="4" name="Content Placeholder 3"/>
          <p:cNvSpPr txBox="1">
            <a:spLocks/>
          </p:cNvSpPr>
          <p:nvPr/>
        </p:nvSpPr>
        <p:spPr>
          <a:xfrm>
            <a:off x="990600" y="1524000"/>
            <a:ext cx="7315200" cy="2895600"/>
          </a:xfrm>
          <a:prstGeom prst="rect">
            <a:avLst/>
          </a:prstGeom>
        </p:spPr>
        <p:txBody>
          <a:bodyPr/>
          <a:lstStyle/>
          <a:p>
            <a:pPr marR="0" lvl="0" algn="just" defTabSz="914400" rtl="0" eaLnBrk="1" fontAlgn="base" latinLnBrk="0" hangingPunct="1">
              <a:lnSpc>
                <a:spcPct val="150000"/>
              </a:lnSpc>
              <a:spcBef>
                <a:spcPts val="575"/>
              </a:spcBef>
              <a:spcAft>
                <a:spcPct val="0"/>
              </a:spcAft>
              <a:buClr>
                <a:schemeClr val="accent1"/>
              </a:buClr>
              <a:buSzPct val="85000"/>
              <a:tabLst/>
              <a:defRPr/>
            </a:pPr>
            <a:r>
              <a:rPr lang="en-US" sz="2000" b="1" baseline="0" dirty="0" smtClean="0">
                <a:latin typeface="Palatino Linotype" pitchFamily="18" charset="0"/>
                <a:ea typeface="Calibri" pitchFamily="34" charset="0"/>
                <a:cs typeface="Times New Roman" pitchFamily="18" charset="0"/>
              </a:rPr>
              <a:t>Mass fraction in</a:t>
            </a:r>
            <a:r>
              <a:rPr lang="en-US" sz="2000" b="1" dirty="0" smtClean="0">
                <a:latin typeface="Palatino Linotype" pitchFamily="18" charset="0"/>
                <a:ea typeface="Calibri" pitchFamily="34" charset="0"/>
                <a:cs typeface="Times New Roman" pitchFamily="18" charset="0"/>
              </a:rPr>
              <a:t> each size increment is tabulated and plotted as a function of size range of particles. Results represented as a histogram.</a:t>
            </a:r>
          </a:p>
          <a:p>
            <a:pPr marR="0" lvl="0" algn="just" defTabSz="914400" rtl="0" eaLnBrk="1" fontAlgn="base" latinLnBrk="0" hangingPunct="1">
              <a:lnSpc>
                <a:spcPct val="150000"/>
              </a:lnSpc>
              <a:spcBef>
                <a:spcPts val="575"/>
              </a:spcBef>
              <a:spcAft>
                <a:spcPct val="0"/>
              </a:spcAft>
              <a:buClr>
                <a:schemeClr val="accent1"/>
              </a:buClr>
              <a:buSzPct val="85000"/>
              <a:tabLst/>
              <a:defRPr/>
            </a:pPr>
            <a:endParaRPr lang="en-US" sz="2000" b="1" dirty="0" smtClean="0">
              <a:latin typeface="Palatino Linotype" pitchFamily="18" charset="0"/>
              <a:ea typeface="Calibri" pitchFamily="34" charset="0"/>
              <a:cs typeface="Times New Roman" pitchFamily="18" charset="0"/>
            </a:endParaRPr>
          </a:p>
          <a:p>
            <a:pPr marR="0" lvl="0" algn="just" defTabSz="914400" rtl="0" eaLnBrk="1" fontAlgn="base" latinLnBrk="0" hangingPunct="1">
              <a:lnSpc>
                <a:spcPct val="150000"/>
              </a:lnSpc>
              <a:spcBef>
                <a:spcPts val="575"/>
              </a:spcBef>
              <a:spcAft>
                <a:spcPct val="0"/>
              </a:spcAft>
              <a:buClr>
                <a:schemeClr val="accent1"/>
              </a:buClr>
              <a:buSzPct val="85000"/>
              <a:tabLst/>
              <a:defRPr/>
            </a:pPr>
            <a:endParaRPr lang="en-US" sz="2000" b="1" dirty="0" smtClean="0">
              <a:latin typeface="Palatino Linotype" pitchFamily="18" charset="0"/>
              <a:ea typeface="Calibri" pitchFamily="34" charset="0"/>
              <a:cs typeface="Times New Roman" pitchFamily="18" charset="0"/>
            </a:endParaRPr>
          </a:p>
          <a:p>
            <a:pPr marR="0" lvl="0" algn="just" defTabSz="914400" rtl="0" eaLnBrk="1" fontAlgn="base" latinLnBrk="0" hangingPunct="1">
              <a:lnSpc>
                <a:spcPct val="150000"/>
              </a:lnSpc>
              <a:spcBef>
                <a:spcPts val="575"/>
              </a:spcBef>
              <a:spcAft>
                <a:spcPct val="0"/>
              </a:spcAft>
              <a:buClr>
                <a:schemeClr val="accent1"/>
              </a:buClr>
              <a:buSzPct val="85000"/>
              <a:tabLst/>
              <a:defRPr/>
            </a:pPr>
            <a:r>
              <a:rPr lang="en-US" sz="2000" b="1" dirty="0" smtClean="0">
                <a:latin typeface="Palatino Linotype" pitchFamily="18" charset="0"/>
                <a:ea typeface="Calibri" pitchFamily="34" charset="0"/>
                <a:cs typeface="Times New Roman" pitchFamily="18" charset="0"/>
              </a:rPr>
              <a:t>It is obtained by adding, consecutively, the individual increments, starting with that containing the smallest particles and tabulating or plotting the cumulative sums against the size range (diameter) of particles. Data is represented as a continuous curve.</a:t>
            </a:r>
            <a:endParaRPr kumimoji="0" lang="en-US" sz="2000" b="1" i="0" u="none" strike="noStrike" kern="1200" cap="none" spc="0" normalizeH="0" baseline="0" noProof="0" dirty="0" smtClean="0">
              <a:ln>
                <a:noFill/>
              </a:ln>
              <a:solidFill>
                <a:schemeClr val="tx1"/>
              </a:solidFill>
              <a:effectLst/>
              <a:uLnTx/>
              <a:uFillTx/>
              <a:latin typeface="Palatino Linotype" pitchFamily="18" charset="0"/>
              <a:ea typeface="Calibri" pitchFamily="34" charset="0"/>
              <a:cs typeface="Times New Roman" pitchFamily="18" charset="0"/>
            </a:endParaRPr>
          </a:p>
        </p:txBody>
      </p:sp>
      <p:sp>
        <p:nvSpPr>
          <p:cNvPr id="5" name="Rounded Rectangle 4"/>
          <p:cNvSpPr/>
          <p:nvPr/>
        </p:nvSpPr>
        <p:spPr>
          <a:xfrm>
            <a:off x="685800" y="914400"/>
            <a:ext cx="35814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smtClean="0">
                <a:solidFill>
                  <a:schemeClr val="bg2"/>
                </a:solidFill>
                <a:latin typeface="Palatino Linotype" pitchFamily="18" charset="0"/>
                <a:cs typeface="Times New Roman" pitchFamily="18" charset="0"/>
              </a:rPr>
              <a:t>Differential Analysis</a:t>
            </a:r>
            <a:endParaRPr lang="en-US" dirty="0"/>
          </a:p>
        </p:txBody>
      </p:sp>
      <p:sp>
        <p:nvSpPr>
          <p:cNvPr id="6" name="Rounded Rectangle 5"/>
          <p:cNvSpPr/>
          <p:nvPr/>
        </p:nvSpPr>
        <p:spPr>
          <a:xfrm>
            <a:off x="685800" y="3200400"/>
            <a:ext cx="35814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smtClean="0">
                <a:solidFill>
                  <a:schemeClr val="bg2"/>
                </a:solidFill>
                <a:latin typeface="Palatino Linotype" pitchFamily="18" charset="0"/>
                <a:cs typeface="Times New Roman" pitchFamily="18" charset="0"/>
              </a:rPr>
              <a:t>Cumulative Analysis</a:t>
            </a:r>
            <a:endParaRPr lang="en-US" dirty="0"/>
          </a:p>
        </p:txBody>
      </p:sp>
    </p:spTree>
    <p:extLst>
      <p:ext uri="{BB962C8B-B14F-4D97-AF65-F5344CB8AC3E}">
        <p14:creationId xmlns:p14="http://schemas.microsoft.com/office/powerpoint/2010/main" val="4208472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D5C3B2BA-BF2F-4D75-8680-32458B57A0E1}" type="slidenum">
              <a:rPr lang="en-US" smtClean="0"/>
              <a:pPr>
                <a:defRPr/>
              </a:pPr>
              <a:t>11</a:t>
            </a:fld>
            <a:endParaRPr lang="en-US"/>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04800"/>
            <a:ext cx="8586716" cy="5850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9076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D5C3B2BA-BF2F-4D75-8680-32458B57A0E1}" type="slidenum">
              <a:rPr lang="en-US" smtClean="0"/>
              <a:pPr>
                <a:defRPr/>
              </a:pPr>
              <a:t>12</a:t>
            </a:fld>
            <a:endParaRPr lang="en-US"/>
          </a:p>
        </p:txBody>
      </p:sp>
      <p:sp>
        <p:nvSpPr>
          <p:cNvPr id="4" name="Rounded Rectangle 3"/>
          <p:cNvSpPr/>
          <p:nvPr/>
        </p:nvSpPr>
        <p:spPr>
          <a:xfrm>
            <a:off x="685800" y="609600"/>
            <a:ext cx="35814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smtClean="0">
                <a:solidFill>
                  <a:schemeClr val="bg2"/>
                </a:solidFill>
                <a:latin typeface="Palatino Linotype" pitchFamily="18" charset="0"/>
                <a:cs typeface="Times New Roman" pitchFamily="18" charset="0"/>
              </a:rPr>
              <a:t>Differential Analysis</a:t>
            </a:r>
            <a:endParaRPr lang="en-US" dirty="0"/>
          </a:p>
        </p:txBody>
      </p:sp>
      <p:pic>
        <p:nvPicPr>
          <p:cNvPr id="5" name="Picture 3"/>
          <p:cNvPicPr>
            <a:picLocks noChangeAspect="1" noChangeArrowheads="1"/>
          </p:cNvPicPr>
          <p:nvPr/>
        </p:nvPicPr>
        <p:blipFill>
          <a:blip r:embed="rId2"/>
          <a:srcRect/>
          <a:stretch>
            <a:fillRect/>
          </a:stretch>
        </p:blipFill>
        <p:spPr bwMode="auto">
          <a:xfrm>
            <a:off x="1378424" y="1981200"/>
            <a:ext cx="5708176" cy="4186238"/>
          </a:xfrm>
          <a:prstGeom prst="rect">
            <a:avLst/>
          </a:prstGeom>
          <a:noFill/>
          <a:ln w="9525">
            <a:noFill/>
            <a:miter lim="800000"/>
            <a:headEnd/>
            <a:tailEnd/>
          </a:ln>
          <a:effectLst/>
        </p:spPr>
      </p:pic>
    </p:spTree>
    <p:extLst>
      <p:ext uri="{BB962C8B-B14F-4D97-AF65-F5344CB8AC3E}">
        <p14:creationId xmlns:p14="http://schemas.microsoft.com/office/powerpoint/2010/main" val="23995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D5C3B2BA-BF2F-4D75-8680-32458B57A0E1}" type="slidenum">
              <a:rPr lang="en-US" smtClean="0"/>
              <a:pPr>
                <a:defRPr/>
              </a:pPr>
              <a:t>13</a:t>
            </a:fld>
            <a:endParaRPr lang="en-US"/>
          </a:p>
        </p:txBody>
      </p:sp>
      <p:pic>
        <p:nvPicPr>
          <p:cNvPr id="6" name="Picture 2"/>
          <p:cNvPicPr>
            <a:picLocks noChangeAspect="1" noChangeArrowheads="1"/>
          </p:cNvPicPr>
          <p:nvPr/>
        </p:nvPicPr>
        <p:blipFill>
          <a:blip r:embed="rId2"/>
          <a:srcRect/>
          <a:stretch>
            <a:fillRect/>
          </a:stretch>
        </p:blipFill>
        <p:spPr bwMode="auto">
          <a:xfrm>
            <a:off x="1752600" y="1523999"/>
            <a:ext cx="5943601" cy="4495801"/>
          </a:xfrm>
          <a:prstGeom prst="rect">
            <a:avLst/>
          </a:prstGeom>
          <a:noFill/>
          <a:ln w="9525">
            <a:noFill/>
            <a:miter lim="800000"/>
            <a:headEnd/>
            <a:tailEnd/>
          </a:ln>
          <a:effectLst/>
        </p:spPr>
      </p:pic>
      <p:sp>
        <p:nvSpPr>
          <p:cNvPr id="7" name="Rounded Rectangle 6"/>
          <p:cNvSpPr/>
          <p:nvPr/>
        </p:nvSpPr>
        <p:spPr>
          <a:xfrm>
            <a:off x="609600" y="609600"/>
            <a:ext cx="35814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smtClean="0">
                <a:solidFill>
                  <a:schemeClr val="bg2"/>
                </a:solidFill>
                <a:latin typeface="Palatino Linotype" pitchFamily="18" charset="0"/>
                <a:cs typeface="Times New Roman" pitchFamily="18" charset="0"/>
              </a:rPr>
              <a:t>Cumulative Analysis</a:t>
            </a:r>
            <a:endParaRPr lang="en-US" dirty="0"/>
          </a:p>
        </p:txBody>
      </p:sp>
    </p:spTree>
    <p:extLst>
      <p:ext uri="{BB962C8B-B14F-4D97-AF65-F5344CB8AC3E}">
        <p14:creationId xmlns:p14="http://schemas.microsoft.com/office/powerpoint/2010/main" val="27947669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D5C3B2BA-BF2F-4D75-8680-32458B57A0E1}" type="slidenum">
              <a:rPr lang="en-US" smtClean="0"/>
              <a:pPr>
                <a:defRPr/>
              </a:pPr>
              <a:t>14</a:t>
            </a:fld>
            <a:endParaRPr lang="en-US"/>
          </a:p>
        </p:txBody>
      </p:sp>
      <p:sp>
        <p:nvSpPr>
          <p:cNvPr id="4" name="Rounded Rectangle 3"/>
          <p:cNvSpPr/>
          <p:nvPr/>
        </p:nvSpPr>
        <p:spPr>
          <a:xfrm>
            <a:off x="2057400" y="609600"/>
            <a:ext cx="46482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smtClean="0">
                <a:solidFill>
                  <a:schemeClr val="bg2"/>
                </a:solidFill>
                <a:latin typeface="Palatino Linotype" pitchFamily="18" charset="0"/>
                <a:cs typeface="Times New Roman" pitchFamily="18" charset="0"/>
              </a:rPr>
              <a:t>Specific Surface of mixture</a:t>
            </a:r>
            <a:endParaRPr lang="en-US" dirty="0"/>
          </a:p>
        </p:txBody>
      </p:sp>
      <p:sp>
        <p:nvSpPr>
          <p:cNvPr id="6" name="TextBox 5"/>
          <p:cNvSpPr txBox="1"/>
          <p:nvPr/>
        </p:nvSpPr>
        <p:spPr>
          <a:xfrm>
            <a:off x="1295400" y="1905000"/>
            <a:ext cx="6477000" cy="707886"/>
          </a:xfrm>
          <a:prstGeom prst="rect">
            <a:avLst/>
          </a:prstGeom>
          <a:noFill/>
        </p:spPr>
        <p:txBody>
          <a:bodyPr wrap="square" rtlCol="0">
            <a:spAutoFit/>
          </a:bodyPr>
          <a:lstStyle/>
          <a:p>
            <a:r>
              <a:rPr lang="en-US" sz="2000" b="1" dirty="0" smtClean="0">
                <a:latin typeface="Palatino Linotype" pitchFamily="18" charset="0"/>
              </a:rPr>
              <a:t>Specific surface of mixture is total surface area per unit mass of the particles. </a:t>
            </a:r>
            <a:endParaRPr lang="en-US" sz="2000" b="1" dirty="0">
              <a:latin typeface="Palatino Linotype" pitchFamily="18" charset="0"/>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9325" y="3352801"/>
            <a:ext cx="6172200" cy="2133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7235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609600" y="762000"/>
            <a:ext cx="39624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smtClean="0">
                <a:solidFill>
                  <a:schemeClr val="bg2"/>
                </a:solidFill>
                <a:latin typeface="Palatino Linotype" pitchFamily="18" charset="0"/>
                <a:cs typeface="Times New Roman" pitchFamily="18" charset="0"/>
              </a:rPr>
              <a:t>Average Particle Size</a:t>
            </a:r>
            <a:endParaRPr lang="en-US" dirty="0"/>
          </a:p>
        </p:txBody>
      </p:sp>
      <p:sp>
        <p:nvSpPr>
          <p:cNvPr id="5" name="TextBox 4"/>
          <p:cNvSpPr txBox="1"/>
          <p:nvPr/>
        </p:nvSpPr>
        <p:spPr>
          <a:xfrm>
            <a:off x="1295400" y="1905000"/>
            <a:ext cx="6781800" cy="2554545"/>
          </a:xfrm>
          <a:prstGeom prst="rect">
            <a:avLst/>
          </a:prstGeom>
          <a:noFill/>
        </p:spPr>
        <p:txBody>
          <a:bodyPr wrap="square" rtlCol="0">
            <a:spAutoFit/>
          </a:bodyPr>
          <a:lstStyle/>
          <a:p>
            <a:r>
              <a:rPr lang="en-US" sz="2000" b="1" dirty="0" smtClean="0">
                <a:latin typeface="Palatino Linotype" pitchFamily="18" charset="0"/>
              </a:rPr>
              <a:t>The average particle size for a mixture is defined in a number of ways. </a:t>
            </a:r>
          </a:p>
          <a:p>
            <a:pPr marL="342900" indent="-342900">
              <a:buFont typeface="Wingdings" pitchFamily="2" charset="2"/>
              <a:buChar char="q"/>
            </a:pPr>
            <a:endParaRPr lang="en-US" sz="2000" b="1" dirty="0">
              <a:latin typeface="Palatino Linotype" pitchFamily="18" charset="0"/>
            </a:endParaRPr>
          </a:p>
          <a:p>
            <a:pPr marL="342900" indent="-342900">
              <a:buFont typeface="Wingdings" pitchFamily="2" charset="2"/>
              <a:buChar char="q"/>
            </a:pPr>
            <a:r>
              <a:rPr lang="en-US" sz="2000" b="1" dirty="0">
                <a:latin typeface="Palatino Linotype" pitchFamily="18" charset="0"/>
              </a:rPr>
              <a:t>V</a:t>
            </a:r>
            <a:r>
              <a:rPr lang="en-US" sz="2000" b="1" dirty="0" smtClean="0">
                <a:latin typeface="Palatino Linotype" pitchFamily="18" charset="0"/>
              </a:rPr>
              <a:t>olume-surface mean diameter or </a:t>
            </a:r>
            <a:r>
              <a:rPr lang="en-US" sz="2000" b="1" dirty="0">
                <a:latin typeface="Palatino Linotype" pitchFamily="18" charset="0"/>
              </a:rPr>
              <a:t>S</a:t>
            </a:r>
            <a:r>
              <a:rPr lang="en-US" sz="2000" b="1" dirty="0" smtClean="0">
                <a:latin typeface="Palatino Linotype" pitchFamily="18" charset="0"/>
              </a:rPr>
              <a:t>auter mean diameter (SMD)</a:t>
            </a:r>
          </a:p>
          <a:p>
            <a:pPr marL="342900" indent="-342900">
              <a:buFont typeface="Wingdings" pitchFamily="2" charset="2"/>
              <a:buChar char="q"/>
            </a:pPr>
            <a:r>
              <a:rPr lang="en-US" sz="2000" b="1" dirty="0" smtClean="0">
                <a:latin typeface="Palatino Linotype" pitchFamily="18" charset="0"/>
              </a:rPr>
              <a:t>Arithmetic mean diameter </a:t>
            </a:r>
          </a:p>
          <a:p>
            <a:pPr marL="342900" indent="-342900">
              <a:buFont typeface="Wingdings" pitchFamily="2" charset="2"/>
              <a:buChar char="q"/>
            </a:pPr>
            <a:r>
              <a:rPr lang="en-US" sz="2000" b="1" dirty="0" smtClean="0">
                <a:latin typeface="Palatino Linotype" pitchFamily="18" charset="0"/>
              </a:rPr>
              <a:t>Mass mean diameter</a:t>
            </a:r>
          </a:p>
          <a:p>
            <a:pPr marL="342900" indent="-342900">
              <a:buFont typeface="Wingdings" pitchFamily="2" charset="2"/>
              <a:buChar char="q"/>
            </a:pPr>
            <a:r>
              <a:rPr lang="en-US" sz="2000" b="1" dirty="0" smtClean="0">
                <a:latin typeface="Palatino Linotype" pitchFamily="18" charset="0"/>
              </a:rPr>
              <a:t>Volume mean diameter</a:t>
            </a:r>
            <a:endParaRPr lang="en-US" sz="2000" b="1" dirty="0">
              <a:latin typeface="Palatino Linotype"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D5C3B2BA-BF2F-4D75-8680-32458B57A0E1}" type="slidenum">
              <a:rPr lang="en-US" smtClean="0"/>
              <a:pPr>
                <a:defRPr/>
              </a:pPr>
              <a:t>16</a:t>
            </a:fld>
            <a:endParaRPr lang="en-US"/>
          </a:p>
        </p:txBody>
      </p:sp>
      <p:sp>
        <p:nvSpPr>
          <p:cNvPr id="4" name="Rounded Rectangle 3"/>
          <p:cNvSpPr/>
          <p:nvPr/>
        </p:nvSpPr>
        <p:spPr>
          <a:xfrm>
            <a:off x="609600" y="762000"/>
            <a:ext cx="39624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smtClean="0">
                <a:solidFill>
                  <a:schemeClr val="bg2"/>
                </a:solidFill>
                <a:latin typeface="Palatino Linotype" pitchFamily="18" charset="0"/>
                <a:cs typeface="Times New Roman" pitchFamily="18" charset="0"/>
              </a:rPr>
              <a:t>Average Particle Size</a:t>
            </a:r>
            <a:endParaRPr lang="en-US" dirty="0"/>
          </a:p>
        </p:txBody>
      </p:sp>
      <p:sp>
        <p:nvSpPr>
          <p:cNvPr id="3" name="Rectangle 2"/>
          <p:cNvSpPr/>
          <p:nvPr/>
        </p:nvSpPr>
        <p:spPr>
          <a:xfrm>
            <a:off x="1066800" y="1905000"/>
            <a:ext cx="7010400" cy="369332"/>
          </a:xfrm>
          <a:prstGeom prst="rect">
            <a:avLst/>
          </a:prstGeom>
        </p:spPr>
        <p:txBody>
          <a:bodyPr wrap="square">
            <a:spAutoFit/>
          </a:bodyPr>
          <a:lstStyle/>
          <a:p>
            <a:r>
              <a:rPr lang="en-US" b="1" dirty="0">
                <a:latin typeface="Palatino Linotype" pitchFamily="18" charset="0"/>
              </a:rPr>
              <a:t>Volume-surface mean diameter or Sauter mean diameter (SMD)</a:t>
            </a: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2771775"/>
            <a:ext cx="4572000" cy="218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212214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D5C3B2BA-BF2F-4D75-8680-32458B57A0E1}" type="slidenum">
              <a:rPr lang="en-US" smtClean="0"/>
              <a:pPr>
                <a:defRPr/>
              </a:pPr>
              <a:t>17</a:t>
            </a:fld>
            <a:endParaRPr lang="en-US"/>
          </a:p>
        </p:txBody>
      </p:sp>
      <p:sp>
        <p:nvSpPr>
          <p:cNvPr id="3" name="Rectangle 2"/>
          <p:cNvSpPr/>
          <p:nvPr/>
        </p:nvSpPr>
        <p:spPr>
          <a:xfrm>
            <a:off x="762000" y="2057400"/>
            <a:ext cx="7848600" cy="3477875"/>
          </a:xfrm>
          <a:prstGeom prst="rect">
            <a:avLst/>
          </a:prstGeom>
        </p:spPr>
        <p:txBody>
          <a:bodyPr wrap="square">
            <a:spAutoFit/>
          </a:bodyPr>
          <a:lstStyle/>
          <a:p>
            <a:pPr marL="342900" indent="-342900">
              <a:buFont typeface="Wingdings" pitchFamily="2" charset="2"/>
              <a:buChar char="q"/>
            </a:pPr>
            <a:r>
              <a:rPr lang="en-US" sz="2000" b="1" dirty="0">
                <a:latin typeface="Palatino Linotype" pitchFamily="18" charset="0"/>
              </a:rPr>
              <a:t>Arithmetic mean diameter </a:t>
            </a:r>
          </a:p>
          <a:p>
            <a:pPr marL="342900" indent="-342900">
              <a:buFont typeface="Wingdings" pitchFamily="2" charset="2"/>
              <a:buChar char="q"/>
            </a:pPr>
            <a:endParaRPr lang="en-US" sz="2000" b="1" dirty="0" smtClean="0">
              <a:latin typeface="Palatino Linotype" pitchFamily="18" charset="0"/>
            </a:endParaRPr>
          </a:p>
          <a:p>
            <a:pPr marL="342900" indent="-342900">
              <a:buFont typeface="Wingdings" pitchFamily="2" charset="2"/>
              <a:buChar char="q"/>
            </a:pPr>
            <a:endParaRPr lang="en-US" sz="2000" b="1" dirty="0">
              <a:latin typeface="Palatino Linotype" pitchFamily="18" charset="0"/>
            </a:endParaRPr>
          </a:p>
          <a:p>
            <a:pPr marL="342900" indent="-342900">
              <a:buFont typeface="Wingdings" pitchFamily="2" charset="2"/>
              <a:buChar char="q"/>
            </a:pPr>
            <a:endParaRPr lang="en-US" sz="2000" b="1" dirty="0" smtClean="0">
              <a:latin typeface="Palatino Linotype" pitchFamily="18" charset="0"/>
            </a:endParaRPr>
          </a:p>
          <a:p>
            <a:pPr marL="342900" indent="-342900">
              <a:buFont typeface="Wingdings" pitchFamily="2" charset="2"/>
              <a:buChar char="q"/>
            </a:pPr>
            <a:endParaRPr lang="en-US" sz="2000" b="1" dirty="0">
              <a:latin typeface="Palatino Linotype" pitchFamily="18" charset="0"/>
            </a:endParaRPr>
          </a:p>
          <a:p>
            <a:pPr marL="342900" indent="-342900">
              <a:buFont typeface="Wingdings" pitchFamily="2" charset="2"/>
              <a:buChar char="q"/>
            </a:pPr>
            <a:r>
              <a:rPr lang="en-US" sz="2000" b="1" dirty="0" smtClean="0">
                <a:latin typeface="Palatino Linotype" pitchFamily="18" charset="0"/>
              </a:rPr>
              <a:t>Mass mean </a:t>
            </a:r>
            <a:r>
              <a:rPr lang="en-US" sz="2000" b="1" dirty="0">
                <a:latin typeface="Palatino Linotype" pitchFamily="18" charset="0"/>
              </a:rPr>
              <a:t>diameter</a:t>
            </a:r>
          </a:p>
          <a:p>
            <a:pPr marL="342900" indent="-342900">
              <a:buFont typeface="Wingdings" pitchFamily="2" charset="2"/>
              <a:buChar char="q"/>
            </a:pPr>
            <a:endParaRPr lang="en-US" sz="2000" b="1" dirty="0" smtClean="0">
              <a:latin typeface="Palatino Linotype" pitchFamily="18" charset="0"/>
            </a:endParaRPr>
          </a:p>
          <a:p>
            <a:pPr marL="342900" indent="-342900">
              <a:buFont typeface="Wingdings" pitchFamily="2" charset="2"/>
              <a:buChar char="q"/>
            </a:pPr>
            <a:endParaRPr lang="en-US" sz="2000" b="1" dirty="0">
              <a:latin typeface="Palatino Linotype" pitchFamily="18" charset="0"/>
            </a:endParaRPr>
          </a:p>
          <a:p>
            <a:pPr marL="342900" indent="-342900">
              <a:buFont typeface="Wingdings" pitchFamily="2" charset="2"/>
              <a:buChar char="q"/>
            </a:pPr>
            <a:endParaRPr lang="en-US" sz="2000" b="1" dirty="0" smtClean="0">
              <a:latin typeface="Palatino Linotype" pitchFamily="18" charset="0"/>
            </a:endParaRPr>
          </a:p>
          <a:p>
            <a:pPr marL="342900" indent="-342900">
              <a:buFont typeface="Wingdings" pitchFamily="2" charset="2"/>
              <a:buChar char="q"/>
            </a:pPr>
            <a:endParaRPr lang="en-US" sz="2000" b="1" dirty="0">
              <a:latin typeface="Palatino Linotype" pitchFamily="18" charset="0"/>
            </a:endParaRPr>
          </a:p>
          <a:p>
            <a:pPr marL="342900" indent="-342900">
              <a:buFont typeface="Wingdings" pitchFamily="2" charset="2"/>
              <a:buChar char="q"/>
            </a:pPr>
            <a:r>
              <a:rPr lang="en-US" sz="2000" b="1" dirty="0" smtClean="0">
                <a:latin typeface="Palatino Linotype" pitchFamily="18" charset="0"/>
              </a:rPr>
              <a:t>Volume </a:t>
            </a:r>
            <a:r>
              <a:rPr lang="en-US" sz="2000" b="1" dirty="0">
                <a:latin typeface="Palatino Linotype" pitchFamily="18" charset="0"/>
              </a:rPr>
              <a:t>mean diameter</a:t>
            </a:r>
            <a:endParaRPr lang="en-US" sz="2000" b="1" dirty="0">
              <a:latin typeface="Palatino Linotype" pitchFamily="18" charset="0"/>
            </a:endParaRPr>
          </a:p>
        </p:txBody>
      </p:sp>
      <p:sp>
        <p:nvSpPr>
          <p:cNvPr id="4" name="Rounded Rectangle 3"/>
          <p:cNvSpPr/>
          <p:nvPr/>
        </p:nvSpPr>
        <p:spPr>
          <a:xfrm>
            <a:off x="609600" y="762000"/>
            <a:ext cx="39624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smtClean="0">
                <a:solidFill>
                  <a:schemeClr val="bg2"/>
                </a:solidFill>
                <a:latin typeface="Palatino Linotype" pitchFamily="18" charset="0"/>
                <a:cs typeface="Times New Roman" pitchFamily="18" charset="0"/>
              </a:rPr>
              <a:t>Average Particle Size</a:t>
            </a:r>
            <a:endParaRPr lang="en-US"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4879" y="1600200"/>
            <a:ext cx="3276600"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3239631"/>
            <a:ext cx="1752600" cy="1027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4876800"/>
            <a:ext cx="2438400" cy="79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143000" y="762000"/>
            <a:ext cx="23622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smtClean="0">
                <a:solidFill>
                  <a:schemeClr val="bg2"/>
                </a:solidFill>
                <a:latin typeface="Palatino Linotype" pitchFamily="18" charset="0"/>
                <a:cs typeface="Times New Roman" pitchFamily="18" charset="0"/>
              </a:rPr>
              <a:t>Particle Size</a:t>
            </a:r>
            <a:endParaRPr lang="en-US" dirty="0"/>
          </a:p>
        </p:txBody>
      </p:sp>
      <p:sp>
        <p:nvSpPr>
          <p:cNvPr id="5" name="Content Placeholder 3"/>
          <p:cNvSpPr txBox="1">
            <a:spLocks/>
          </p:cNvSpPr>
          <p:nvPr/>
        </p:nvSpPr>
        <p:spPr>
          <a:xfrm>
            <a:off x="1066800" y="1524000"/>
            <a:ext cx="7620000" cy="2971800"/>
          </a:xfrm>
          <a:prstGeom prst="rect">
            <a:avLst/>
          </a:prstGeom>
        </p:spPr>
        <p:txBody>
          <a:bodyPr/>
          <a:lstStyle/>
          <a:p>
            <a:pPr marL="457200" marR="0" lvl="0" indent="-457200" algn="just" defTabSz="914400" rtl="0" eaLnBrk="1" fontAlgn="base" latinLnBrk="0" hangingPunct="1">
              <a:lnSpc>
                <a:spcPct val="150000"/>
              </a:lnSpc>
              <a:spcBef>
                <a:spcPts val="575"/>
              </a:spcBef>
              <a:spcAft>
                <a:spcPct val="0"/>
              </a:spcAft>
              <a:buClr>
                <a:schemeClr val="accent1"/>
              </a:buClr>
              <a:buSzPct val="85000"/>
              <a:buFont typeface="Courier New" pitchFamily="49" charset="0"/>
              <a:buChar char="o"/>
              <a:tabLst/>
              <a:defRPr/>
            </a:pPr>
            <a:r>
              <a:rPr lang="en-US" sz="2000" b="1" dirty="0" smtClean="0">
                <a:latin typeface="Palatino Linotype" pitchFamily="18" charset="0"/>
                <a:cs typeface="+mn-cs"/>
              </a:rPr>
              <a:t>Some particles conform to standard configuration like;</a:t>
            </a:r>
          </a:p>
          <a:p>
            <a:pPr marL="914400" lvl="1" indent="-457200" algn="just">
              <a:lnSpc>
                <a:spcPct val="150000"/>
              </a:lnSpc>
              <a:spcBef>
                <a:spcPts val="575"/>
              </a:spcBef>
              <a:buClr>
                <a:schemeClr val="accent1"/>
              </a:buClr>
              <a:buSzPct val="85000"/>
              <a:buFont typeface="Wingdings" pitchFamily="2" charset="2"/>
              <a:buChar char="Ø"/>
              <a:defRPr/>
            </a:pPr>
            <a:r>
              <a:rPr kumimoji="0" lang="en-US" sz="2000" b="1" i="0" u="none" strike="noStrike" kern="1200" cap="none" spc="0" normalizeH="0" baseline="0" noProof="0" dirty="0" smtClean="0">
                <a:ln>
                  <a:noFill/>
                </a:ln>
                <a:solidFill>
                  <a:schemeClr val="tx1"/>
                </a:solidFill>
                <a:effectLst/>
                <a:uLnTx/>
                <a:uFillTx/>
                <a:latin typeface="Palatino Linotype" pitchFamily="18" charset="0"/>
                <a:ea typeface="+mn-ea"/>
                <a:cs typeface="+mn-cs"/>
              </a:rPr>
              <a:t>Spherical</a:t>
            </a:r>
          </a:p>
          <a:p>
            <a:pPr marL="914400" lvl="1" indent="-457200" algn="just">
              <a:lnSpc>
                <a:spcPct val="150000"/>
              </a:lnSpc>
              <a:spcBef>
                <a:spcPts val="575"/>
              </a:spcBef>
              <a:buClr>
                <a:schemeClr val="accent1"/>
              </a:buClr>
              <a:buSzPct val="85000"/>
              <a:buFont typeface="Wingdings" pitchFamily="2" charset="2"/>
              <a:buChar char="Ø"/>
              <a:defRPr/>
            </a:pPr>
            <a:r>
              <a:rPr lang="en-US" sz="2000" b="1" dirty="0" smtClean="0">
                <a:latin typeface="Palatino Linotype" pitchFamily="18" charset="0"/>
                <a:cs typeface="+mn-cs"/>
              </a:rPr>
              <a:t>Cylindrical</a:t>
            </a:r>
          </a:p>
          <a:p>
            <a:pPr marL="914400" lvl="1" indent="-457200" algn="just">
              <a:lnSpc>
                <a:spcPct val="150000"/>
              </a:lnSpc>
              <a:spcBef>
                <a:spcPts val="575"/>
              </a:spcBef>
              <a:buClr>
                <a:schemeClr val="accent1"/>
              </a:buClr>
              <a:buSzPct val="85000"/>
              <a:buFont typeface="Wingdings" pitchFamily="2" charset="2"/>
              <a:buChar char="Ø"/>
              <a:defRPr/>
            </a:pPr>
            <a:r>
              <a:rPr kumimoji="0" lang="en-US" sz="2000" b="1" i="0" u="none" strike="noStrike" kern="1200" cap="none" spc="0" normalizeH="0" baseline="0" noProof="0" dirty="0" smtClean="0">
                <a:ln>
                  <a:noFill/>
                </a:ln>
                <a:solidFill>
                  <a:schemeClr val="tx1"/>
                </a:solidFill>
                <a:effectLst/>
                <a:uLnTx/>
                <a:uFillTx/>
                <a:latin typeface="Palatino Linotype" pitchFamily="18" charset="0"/>
                <a:ea typeface="+mn-ea"/>
                <a:cs typeface="+mn-cs"/>
              </a:rPr>
              <a:t>Cubical     </a:t>
            </a:r>
            <a:endParaRPr lang="en-US" sz="2000" b="1" dirty="0">
              <a:latin typeface="Palatino Linotype" pitchFamily="18" charset="0"/>
              <a:cs typeface="+mn-cs"/>
            </a:endParaRPr>
          </a:p>
          <a:p>
            <a:pPr marL="457200" marR="0" lvl="0" indent="-457200" algn="just" defTabSz="914400" rtl="0" eaLnBrk="1" fontAlgn="base" latinLnBrk="0" hangingPunct="1">
              <a:lnSpc>
                <a:spcPct val="150000"/>
              </a:lnSpc>
              <a:spcBef>
                <a:spcPts val="575"/>
              </a:spcBef>
              <a:spcAft>
                <a:spcPct val="0"/>
              </a:spcAft>
              <a:buClr>
                <a:schemeClr val="accent1"/>
              </a:buClr>
              <a:buSzPct val="85000"/>
              <a:buFont typeface="Courier New" pitchFamily="49" charset="0"/>
              <a:buChar char="o"/>
              <a:tabLst/>
              <a:defRPr/>
            </a:pPr>
            <a:r>
              <a:rPr kumimoji="0" lang="en-US" sz="2000" b="1" i="0" u="none" strike="noStrike" kern="1200" cap="none" spc="0" normalizeH="0" baseline="0" noProof="0" dirty="0" smtClean="0">
                <a:ln>
                  <a:noFill/>
                </a:ln>
                <a:solidFill>
                  <a:schemeClr val="tx1"/>
                </a:solidFill>
                <a:effectLst/>
                <a:uLnTx/>
                <a:uFillTx/>
                <a:latin typeface="Palatino Linotype" pitchFamily="18" charset="0"/>
                <a:ea typeface="+mn-ea"/>
                <a:cs typeface="+mn-cs"/>
              </a:rPr>
              <a:t>Some do not conform to any of these standard</a:t>
            </a:r>
            <a:r>
              <a:rPr lang="en-US" sz="2000" b="1" dirty="0">
                <a:latin typeface="Palatino Linotype" pitchFamily="18" charset="0"/>
                <a:cs typeface="+mn-cs"/>
              </a:rPr>
              <a:t> </a:t>
            </a:r>
            <a:r>
              <a:rPr lang="en-US" sz="2000" b="1" dirty="0" smtClean="0">
                <a:latin typeface="Palatino Linotype" pitchFamily="18" charset="0"/>
                <a:cs typeface="+mn-cs"/>
              </a:rPr>
              <a:t>configurations </a:t>
            </a:r>
            <a:r>
              <a:rPr lang="en-US" sz="2000" b="1" dirty="0" smtClean="0">
                <a:latin typeface="Palatino Linotype" pitchFamily="18" charset="0"/>
                <a:cs typeface="+mn-cs"/>
                <a:sym typeface="Wingdings" pitchFamily="2" charset="2"/>
              </a:rPr>
              <a:t></a:t>
            </a:r>
            <a:r>
              <a:rPr kumimoji="0" lang="en-US" sz="2000" b="1" i="0" u="none" strike="noStrike" kern="1200" cap="none" spc="0" normalizeH="0" baseline="0" noProof="0" dirty="0" smtClean="0">
                <a:ln>
                  <a:noFill/>
                </a:ln>
                <a:solidFill>
                  <a:schemeClr val="tx1"/>
                </a:solidFill>
                <a:effectLst/>
                <a:uLnTx/>
                <a:uFillTx/>
                <a:latin typeface="Palatino Linotype" pitchFamily="18" charset="0"/>
                <a:ea typeface="+mn-ea"/>
                <a:cs typeface="+mn-cs"/>
              </a:rPr>
              <a:t>Irregular</a:t>
            </a:r>
            <a:r>
              <a:rPr kumimoji="0" lang="en-US" sz="2000" b="1" i="0" u="none" strike="noStrike" kern="1200" cap="none" spc="0" normalizeH="0" noProof="0" dirty="0" smtClean="0">
                <a:ln>
                  <a:noFill/>
                </a:ln>
                <a:solidFill>
                  <a:schemeClr val="tx1"/>
                </a:solidFill>
                <a:effectLst/>
                <a:uLnTx/>
                <a:uFillTx/>
                <a:latin typeface="Palatino Linotype" pitchFamily="18" charset="0"/>
                <a:ea typeface="+mn-ea"/>
                <a:cs typeface="+mn-cs"/>
              </a:rPr>
              <a:t> shape particles</a:t>
            </a:r>
            <a:endParaRPr kumimoji="0" lang="en-US" sz="2000" b="1" i="0" u="none" strike="noStrike" kern="1200" cap="none" spc="0" normalizeH="0" baseline="0" noProof="0" dirty="0" smtClean="0">
              <a:ln>
                <a:noFill/>
              </a:ln>
              <a:solidFill>
                <a:schemeClr val="tx1"/>
              </a:solidFill>
              <a:effectLst/>
              <a:uLnTx/>
              <a:uFillTx/>
              <a:latin typeface="Palatino Linotype" pitchFamily="18" charset="0"/>
              <a:ea typeface="+mn-ea"/>
              <a:cs typeface="+mn-cs"/>
            </a:endParaRPr>
          </a:p>
          <a:p>
            <a:pPr marL="457200" marR="0" lvl="0" indent="-457200" algn="just" defTabSz="914400" rtl="0" eaLnBrk="1" fontAlgn="base" latinLnBrk="0" hangingPunct="1">
              <a:lnSpc>
                <a:spcPct val="150000"/>
              </a:lnSpc>
              <a:spcBef>
                <a:spcPts val="575"/>
              </a:spcBef>
              <a:spcAft>
                <a:spcPct val="0"/>
              </a:spcAft>
              <a:buClr>
                <a:schemeClr val="accent1"/>
              </a:buClr>
              <a:buSzPct val="85000"/>
              <a:buFont typeface="+mj-lt"/>
              <a:buAutoNum type="arabicPeriod"/>
              <a:tabLst/>
              <a:defRPr/>
            </a:pPr>
            <a:endParaRPr kumimoji="0" lang="en-US" sz="2000" b="1" i="0" u="none" strike="noStrike" kern="1200" cap="none" spc="0" normalizeH="0" baseline="0" noProof="0" dirty="0" smtClean="0">
              <a:ln>
                <a:noFill/>
              </a:ln>
              <a:solidFill>
                <a:schemeClr val="tx1"/>
              </a:solidFill>
              <a:effectLst/>
              <a:uLnTx/>
              <a:uFillTx/>
              <a:latin typeface="Palatino Linotype" pitchFamily="18" charset="0"/>
              <a:ea typeface="+mn-ea"/>
              <a:cs typeface="+mn-cs"/>
            </a:endParaRPr>
          </a:p>
          <a:p>
            <a:pPr marL="457200" marR="0" lvl="0" indent="-457200" algn="just" defTabSz="914400" rtl="0" eaLnBrk="1" fontAlgn="base" latinLnBrk="0" hangingPunct="1">
              <a:lnSpc>
                <a:spcPct val="150000"/>
              </a:lnSpc>
              <a:spcBef>
                <a:spcPts val="575"/>
              </a:spcBef>
              <a:spcAft>
                <a:spcPct val="0"/>
              </a:spcAft>
              <a:buClr>
                <a:schemeClr val="accent1"/>
              </a:buClr>
              <a:buSzPct val="85000"/>
              <a:buFont typeface="+mj-lt"/>
              <a:buAutoNum type="arabicPeriod"/>
              <a:tabLst/>
              <a:defRPr/>
            </a:pPr>
            <a:endParaRPr kumimoji="0" lang="en-US" sz="2000" b="1" i="0" u="none" strike="noStrike" kern="1200" cap="none" spc="0" normalizeH="0" baseline="0" noProof="0" dirty="0" smtClean="0">
              <a:ln>
                <a:noFill/>
              </a:ln>
              <a:solidFill>
                <a:schemeClr val="tx1"/>
              </a:solidFill>
              <a:effectLst/>
              <a:uLnTx/>
              <a:uFillTx/>
              <a:latin typeface="Palatino Linotype" pitchFamily="18" charset="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609600" y="762000"/>
            <a:ext cx="29718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b="1" dirty="0" smtClean="0">
              <a:solidFill>
                <a:schemeClr val="bg2"/>
              </a:solidFill>
              <a:latin typeface="Palatino Linotype" pitchFamily="18" charset="0"/>
              <a:cs typeface="Times New Roman" pitchFamily="18" charset="0"/>
            </a:endParaRPr>
          </a:p>
          <a:p>
            <a:pPr algn="ctr">
              <a:defRPr/>
            </a:pPr>
            <a:r>
              <a:rPr lang="en-US" sz="2400" b="1" dirty="0" smtClean="0">
                <a:solidFill>
                  <a:schemeClr val="bg2"/>
                </a:solidFill>
                <a:latin typeface="Palatino Linotype" pitchFamily="18" charset="0"/>
                <a:cs typeface="Times New Roman" pitchFamily="18" charset="0"/>
              </a:rPr>
              <a:t>Particle Size</a:t>
            </a:r>
            <a:endParaRPr lang="en-US" sz="2400" b="1" dirty="0" smtClean="0">
              <a:solidFill>
                <a:schemeClr val="bg2"/>
              </a:solidFill>
              <a:latin typeface="Palatino Linotype" pitchFamily="18" charset="0"/>
              <a:cs typeface="Times New Roman" pitchFamily="18" charset="0"/>
            </a:endParaRPr>
          </a:p>
          <a:p>
            <a:pPr algn="ctr">
              <a:defRPr/>
            </a:pPr>
            <a:endParaRPr lang="en-US" dirty="0"/>
          </a:p>
        </p:txBody>
      </p:sp>
      <p:sp>
        <p:nvSpPr>
          <p:cNvPr id="3" name="TextBox 2"/>
          <p:cNvSpPr txBox="1"/>
          <p:nvPr/>
        </p:nvSpPr>
        <p:spPr>
          <a:xfrm>
            <a:off x="1600200" y="2209800"/>
            <a:ext cx="1981200" cy="369332"/>
          </a:xfrm>
          <a:prstGeom prst="rect">
            <a:avLst/>
          </a:prstGeom>
          <a:noFill/>
        </p:spPr>
        <p:txBody>
          <a:bodyPr wrap="square" rtlCol="0">
            <a:spAutoFit/>
          </a:bodyPr>
          <a:lstStyle/>
          <a:p>
            <a:r>
              <a:rPr lang="en-US" b="1" dirty="0" err="1" smtClean="0">
                <a:latin typeface="Times New Roman" pitchFamily="18" charset="0"/>
                <a:cs typeface="Times New Roman" pitchFamily="18" charset="0"/>
              </a:rPr>
              <a:t>Feret’s</a:t>
            </a:r>
            <a:r>
              <a:rPr lang="en-US" b="1" dirty="0" smtClean="0">
                <a:latin typeface="Times New Roman" pitchFamily="18" charset="0"/>
                <a:cs typeface="Times New Roman" pitchFamily="18" charset="0"/>
              </a:rPr>
              <a:t> Diameter </a:t>
            </a:r>
            <a:endParaRPr lang="en-US" b="1" dirty="0">
              <a:latin typeface="Times New Roman" pitchFamily="18" charset="0"/>
              <a:cs typeface="Times New Roman" pitchFamily="18" charset="0"/>
            </a:endParaRPr>
          </a:p>
        </p:txBody>
      </p:sp>
      <p:sp>
        <p:nvSpPr>
          <p:cNvPr id="14" name="TextBox 13"/>
          <p:cNvSpPr txBox="1"/>
          <p:nvPr/>
        </p:nvSpPr>
        <p:spPr>
          <a:xfrm>
            <a:off x="5029200" y="2209800"/>
            <a:ext cx="2895600" cy="369332"/>
          </a:xfrm>
          <a:prstGeom prst="rect">
            <a:avLst/>
          </a:prstGeom>
          <a:noFill/>
        </p:spPr>
        <p:txBody>
          <a:bodyPr wrap="square" rtlCol="0">
            <a:spAutoFit/>
          </a:bodyPr>
          <a:lstStyle/>
          <a:p>
            <a:r>
              <a:rPr lang="en-US" b="1" dirty="0" smtClean="0">
                <a:latin typeface="Times New Roman" pitchFamily="18" charset="0"/>
                <a:cs typeface="Times New Roman" pitchFamily="18" charset="0"/>
              </a:rPr>
              <a:t>Projected area Diameter </a:t>
            </a:r>
            <a:endParaRPr lang="en-US" b="1" dirty="0">
              <a:latin typeface="Times New Roman" pitchFamily="18" charset="0"/>
              <a:cs typeface="Times New Roman" pitchFamily="18" charset="0"/>
            </a:endParaRPr>
          </a:p>
        </p:txBody>
      </p:sp>
      <p:pic>
        <p:nvPicPr>
          <p:cNvPr id="819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4762" y="2582352"/>
            <a:ext cx="2382838" cy="2620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19675" y="2667000"/>
            <a:ext cx="2447925" cy="2438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609600" y="762000"/>
            <a:ext cx="2667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b="1" dirty="0" smtClean="0">
              <a:solidFill>
                <a:schemeClr val="bg2"/>
              </a:solidFill>
              <a:latin typeface="Palatino Linotype" pitchFamily="18" charset="0"/>
              <a:cs typeface="Times New Roman" pitchFamily="18" charset="0"/>
            </a:endParaRPr>
          </a:p>
          <a:p>
            <a:pPr algn="ctr">
              <a:defRPr/>
            </a:pPr>
            <a:r>
              <a:rPr lang="en-US" sz="2400" b="1" dirty="0" smtClean="0">
                <a:solidFill>
                  <a:schemeClr val="bg2"/>
                </a:solidFill>
                <a:latin typeface="Palatino Linotype" pitchFamily="18" charset="0"/>
                <a:cs typeface="Times New Roman" pitchFamily="18" charset="0"/>
              </a:rPr>
              <a:t>Particle </a:t>
            </a:r>
            <a:r>
              <a:rPr lang="en-US" sz="2400" b="1" dirty="0" smtClean="0">
                <a:solidFill>
                  <a:schemeClr val="bg2"/>
                </a:solidFill>
                <a:latin typeface="Palatino Linotype" pitchFamily="18" charset="0"/>
                <a:cs typeface="Times New Roman" pitchFamily="18" charset="0"/>
              </a:rPr>
              <a:t>Size</a:t>
            </a:r>
            <a:endParaRPr lang="en-US" sz="2400" b="1" dirty="0" smtClean="0">
              <a:solidFill>
                <a:schemeClr val="bg2"/>
              </a:solidFill>
              <a:latin typeface="Palatino Linotype" pitchFamily="18" charset="0"/>
              <a:cs typeface="Times New Roman" pitchFamily="18" charset="0"/>
            </a:endParaRPr>
          </a:p>
          <a:p>
            <a:pPr algn="ctr">
              <a:defRPr/>
            </a:pPr>
            <a:endParaRPr lang="en-US" dirty="0"/>
          </a:p>
        </p:txBody>
      </p:sp>
      <p:sp>
        <p:nvSpPr>
          <p:cNvPr id="5" name="Content Placeholder 3"/>
          <p:cNvSpPr txBox="1">
            <a:spLocks/>
          </p:cNvSpPr>
          <p:nvPr/>
        </p:nvSpPr>
        <p:spPr>
          <a:xfrm>
            <a:off x="990600" y="2057400"/>
            <a:ext cx="7315200" cy="3200400"/>
          </a:xfrm>
          <a:prstGeom prst="rect">
            <a:avLst/>
          </a:prstGeom>
        </p:spPr>
        <p:txBody>
          <a:bodyPr/>
          <a:lstStyle/>
          <a:p>
            <a:pPr marL="457200" lvl="0" indent="-457200" algn="just">
              <a:lnSpc>
                <a:spcPct val="150000"/>
              </a:lnSpc>
              <a:spcBef>
                <a:spcPts val="575"/>
              </a:spcBef>
              <a:buClr>
                <a:schemeClr val="accent1"/>
              </a:buClr>
              <a:buSzPct val="85000"/>
              <a:defRPr/>
            </a:pPr>
            <a:r>
              <a:rPr kumimoji="0" lang="en-US" sz="2000" b="1" i="0" u="none" strike="noStrike" kern="1200" cap="none" spc="0" normalizeH="0" baseline="0" noProof="0" dirty="0" smtClean="0">
                <a:ln>
                  <a:noFill/>
                </a:ln>
                <a:solidFill>
                  <a:schemeClr val="tx1"/>
                </a:solidFill>
                <a:effectLst/>
                <a:uLnTx/>
                <a:uFillTx/>
                <a:latin typeface="Palatino Linotype" pitchFamily="18" charset="0"/>
                <a:ea typeface="+mn-ea"/>
                <a:cs typeface="+mn-cs"/>
              </a:rPr>
              <a:t>       Latest system of defining particle size is by comparison with standard configuration (sphere) </a:t>
            </a:r>
            <a:r>
              <a:rPr kumimoji="0" lang="en-US" sz="2000" b="1" i="0" u="none" strike="noStrike" kern="1200" cap="none" spc="0" normalizeH="0" baseline="0" noProof="0" dirty="0" smtClean="0">
                <a:ln>
                  <a:noFill/>
                </a:ln>
                <a:solidFill>
                  <a:schemeClr val="tx1"/>
                </a:solidFill>
                <a:effectLst/>
                <a:uLnTx/>
                <a:uFillTx/>
                <a:latin typeface="Palatino Linotype" pitchFamily="18" charset="0"/>
                <a:ea typeface="+mn-ea"/>
                <a:cs typeface="+mn-cs"/>
                <a:sym typeface="Wingdings" pitchFamily="2" charset="2"/>
              </a:rPr>
              <a:t> That is called the equivalent size / equivalent diameter  or </a:t>
            </a:r>
            <a:r>
              <a:rPr lang="en-US" sz="2000" b="1" dirty="0" smtClean="0">
                <a:latin typeface="Palatino Linotype" pitchFamily="18" charset="0"/>
                <a:cs typeface="Times New Roman" pitchFamily="18" charset="0"/>
              </a:rPr>
              <a:t>Equivalent </a:t>
            </a:r>
            <a:r>
              <a:rPr lang="en-US" sz="2000" b="1" dirty="0">
                <a:latin typeface="Palatino Linotype" pitchFamily="18" charset="0"/>
                <a:cs typeface="Times New Roman" pitchFamily="18" charset="0"/>
              </a:rPr>
              <a:t>Spherical Diameter (</a:t>
            </a:r>
            <a:r>
              <a:rPr lang="en-US" sz="2000" b="1" dirty="0" smtClean="0">
                <a:latin typeface="Palatino Linotype" pitchFamily="18" charset="0"/>
                <a:cs typeface="Times New Roman" pitchFamily="18" charset="0"/>
              </a:rPr>
              <a:t>ESD)</a:t>
            </a:r>
            <a:r>
              <a:rPr lang="en-US" sz="2000" b="1" dirty="0">
                <a:latin typeface="Palatino Linotype" pitchFamily="18" charset="0"/>
                <a:cs typeface="+mn-cs"/>
                <a:sym typeface="Wingdings" pitchFamily="2" charset="2"/>
              </a:rPr>
              <a:t> </a:t>
            </a:r>
            <a:r>
              <a:rPr lang="en-US" sz="2000" b="1" dirty="0" smtClean="0">
                <a:latin typeface="Palatino Linotype" pitchFamily="18" charset="0"/>
                <a:sym typeface="Wingdings" pitchFamily="2" charset="2"/>
              </a:rPr>
              <a:t>of </a:t>
            </a:r>
            <a:r>
              <a:rPr lang="en-US" sz="2000" b="1" dirty="0">
                <a:latin typeface="Palatino Linotype" pitchFamily="18" charset="0"/>
                <a:sym typeface="Wingdings" pitchFamily="2" charset="2"/>
              </a:rPr>
              <a:t>irregular </a:t>
            </a:r>
            <a:r>
              <a:rPr lang="en-US" sz="2000" b="1" dirty="0" smtClean="0">
                <a:latin typeface="Palatino Linotype" pitchFamily="18" charset="0"/>
                <a:sym typeface="Wingdings" pitchFamily="2" charset="2"/>
              </a:rPr>
              <a:t>particle defined as:</a:t>
            </a:r>
            <a:r>
              <a:rPr lang="en-US" sz="2000" b="1" dirty="0" smtClean="0">
                <a:solidFill>
                  <a:schemeClr val="bg2"/>
                </a:solidFill>
                <a:latin typeface="Palatino Linotype" pitchFamily="18" charset="0"/>
                <a:cs typeface="Times New Roman" pitchFamily="18" charset="0"/>
              </a:rPr>
              <a:t> </a:t>
            </a:r>
            <a:endParaRPr kumimoji="0" lang="en-US" sz="2000" b="1" i="0" u="none" strike="noStrike" kern="1200" cap="none" spc="0" normalizeH="0" noProof="0" dirty="0" smtClean="0">
              <a:ln>
                <a:noFill/>
              </a:ln>
              <a:solidFill>
                <a:schemeClr val="tx1"/>
              </a:solidFill>
              <a:effectLst/>
              <a:uLnTx/>
              <a:uFillTx/>
              <a:latin typeface="Palatino Linotype" pitchFamily="18" charset="0"/>
              <a:ea typeface="+mn-ea"/>
              <a:cs typeface="+mn-cs"/>
              <a:sym typeface="Wingdings" pitchFamily="2" charset="2"/>
            </a:endParaRPr>
          </a:p>
          <a:p>
            <a:pPr marL="457200" marR="0" lvl="0" indent="-457200" algn="just" defTabSz="914400" rtl="0" eaLnBrk="1" fontAlgn="base" latinLnBrk="0" hangingPunct="1">
              <a:lnSpc>
                <a:spcPct val="150000"/>
              </a:lnSpc>
              <a:spcBef>
                <a:spcPts val="575"/>
              </a:spcBef>
              <a:spcAft>
                <a:spcPct val="0"/>
              </a:spcAft>
              <a:buClr>
                <a:schemeClr val="accent1"/>
              </a:buClr>
              <a:buSzPct val="85000"/>
              <a:tabLst/>
              <a:defRPr/>
            </a:pPr>
            <a:r>
              <a:rPr kumimoji="0" lang="en-US" sz="2000" b="1" i="0" u="none" strike="noStrike" kern="1200" cap="none" spc="0" normalizeH="0" baseline="0" noProof="0" dirty="0" smtClean="0">
                <a:ln>
                  <a:noFill/>
                </a:ln>
                <a:solidFill>
                  <a:schemeClr val="tx1"/>
                </a:solidFill>
                <a:effectLst/>
                <a:uLnTx/>
                <a:uFillTx/>
                <a:latin typeface="Palatino Linotype" pitchFamily="18" charset="0"/>
                <a:ea typeface="+mn-ea"/>
                <a:cs typeface="+mn-cs"/>
                <a:sym typeface="Wingdings" pitchFamily="2" charset="2"/>
              </a:rPr>
              <a:t> </a:t>
            </a:r>
            <a:r>
              <a:rPr kumimoji="0" lang="en-US" sz="2000" b="1" i="0" u="none" strike="noStrike" kern="1200" cap="none" spc="0" normalizeH="0" baseline="0" noProof="0" dirty="0" smtClean="0">
                <a:ln>
                  <a:noFill/>
                </a:ln>
                <a:solidFill>
                  <a:schemeClr val="tx1"/>
                </a:solidFill>
                <a:effectLst/>
                <a:uLnTx/>
                <a:uFillTx/>
                <a:latin typeface="Palatino Linotype" pitchFamily="18" charset="0"/>
                <a:ea typeface="+mn-ea"/>
                <a:cs typeface="+mn-cs"/>
              </a:rPr>
              <a:t> </a:t>
            </a:r>
            <a:endParaRPr kumimoji="0" lang="en-US" sz="2000" b="1" i="0" u="none" strike="noStrike" kern="1200" cap="none" spc="0" normalizeH="0" baseline="0" noProof="0" dirty="0" smtClean="0">
              <a:ln>
                <a:noFill/>
              </a:ln>
              <a:solidFill>
                <a:schemeClr val="tx1"/>
              </a:solidFill>
              <a:effectLst/>
              <a:uLnTx/>
              <a:uFillTx/>
              <a:latin typeface="Palatino Linotype" pitchFamily="18" charset="0"/>
              <a:ea typeface="Calibri" pitchFamily="34" charset="0"/>
              <a:cs typeface="Times New Roman" pitchFamily="18" charset="0"/>
            </a:endParaRPr>
          </a:p>
        </p:txBody>
      </p:sp>
      <p:sp>
        <p:nvSpPr>
          <p:cNvPr id="8" name="Rounded Rectangle 7"/>
          <p:cNvSpPr/>
          <p:nvPr/>
        </p:nvSpPr>
        <p:spPr>
          <a:xfrm>
            <a:off x="1524000" y="4343400"/>
            <a:ext cx="6705600" cy="1905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smtClean="0">
                <a:solidFill>
                  <a:schemeClr val="bg2"/>
                </a:solidFill>
                <a:latin typeface="Palatino Linotype" pitchFamily="18" charset="0"/>
                <a:cs typeface="Times New Roman" pitchFamily="18" charset="0"/>
              </a:rPr>
              <a:t>The size of the spherical particle having the same </a:t>
            </a:r>
            <a:r>
              <a:rPr lang="en-US" sz="2400" b="1" dirty="0" smtClean="0">
                <a:solidFill>
                  <a:srgbClr val="FF0000"/>
                </a:solidFill>
                <a:latin typeface="Palatino Linotype" pitchFamily="18" charset="0"/>
                <a:cs typeface="Times New Roman" pitchFamily="18" charset="0"/>
              </a:rPr>
              <a:t>controlling characteristics </a:t>
            </a:r>
            <a:r>
              <a:rPr lang="en-US" sz="2400" b="1" dirty="0" smtClean="0">
                <a:solidFill>
                  <a:schemeClr val="bg2"/>
                </a:solidFill>
                <a:latin typeface="Palatino Linotype" pitchFamily="18" charset="0"/>
                <a:cs typeface="Times New Roman" pitchFamily="18" charset="0"/>
              </a:rPr>
              <a:t>as the particle under consideration.</a:t>
            </a:r>
            <a:endParaRPr lang="en-US" sz="2400" b="1" dirty="0" smtClean="0">
              <a:solidFill>
                <a:schemeClr val="bg2"/>
              </a:solidFill>
              <a:latin typeface="Palatino Linotype" pitchFamily="18" charset="0"/>
              <a:cs typeface="Times New Roman" pitchFamily="18" charset="0"/>
            </a:endParaRPr>
          </a:p>
          <a:p>
            <a:pPr algn="ctr">
              <a:defRPr/>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914400" y="762000"/>
            <a:ext cx="75438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smtClean="0">
                <a:solidFill>
                  <a:schemeClr val="bg2"/>
                </a:solidFill>
                <a:latin typeface="Palatino Linotype" pitchFamily="18" charset="0"/>
                <a:cs typeface="Times New Roman" pitchFamily="18" charset="0"/>
              </a:rPr>
              <a:t>Particle Size in terms of controlling characteristics</a:t>
            </a:r>
            <a:endParaRPr lang="en-US" dirty="0"/>
          </a:p>
        </p:txBody>
      </p:sp>
      <p:sp>
        <p:nvSpPr>
          <p:cNvPr id="5" name="Content Placeholder 3"/>
          <p:cNvSpPr txBox="1">
            <a:spLocks/>
          </p:cNvSpPr>
          <p:nvPr/>
        </p:nvSpPr>
        <p:spPr>
          <a:xfrm>
            <a:off x="990600" y="1600200"/>
            <a:ext cx="7315200" cy="3200400"/>
          </a:xfrm>
          <a:prstGeom prst="rect">
            <a:avLst/>
          </a:prstGeom>
        </p:spPr>
        <p:txBody>
          <a:bodyPr/>
          <a:lstStyle/>
          <a:p>
            <a:pPr lvl="0" algn="just">
              <a:lnSpc>
                <a:spcPct val="150000"/>
              </a:lnSpc>
              <a:spcBef>
                <a:spcPts val="575"/>
              </a:spcBef>
              <a:buClr>
                <a:schemeClr val="accent1"/>
              </a:buClr>
              <a:buSzPct val="85000"/>
              <a:defRPr/>
            </a:pPr>
            <a:r>
              <a:rPr lang="en-US" sz="2000" b="1" dirty="0" smtClean="0">
                <a:latin typeface="Palatino Linotype" pitchFamily="18" charset="0"/>
                <a:cs typeface="+mn-cs"/>
              </a:rPr>
              <a:t>Controlling characteristics depends upon the system or process in which the particle is involved. Consider few examples:</a:t>
            </a:r>
          </a:p>
          <a:p>
            <a:pPr lvl="0" algn="just">
              <a:lnSpc>
                <a:spcPct val="150000"/>
              </a:lnSpc>
              <a:spcBef>
                <a:spcPts val="575"/>
              </a:spcBef>
              <a:buClr>
                <a:schemeClr val="accent1"/>
              </a:buClr>
              <a:buSzPct val="85000"/>
              <a:defRPr/>
            </a:pPr>
            <a:endParaRPr lang="en-US" sz="2000" b="1" dirty="0" smtClean="0">
              <a:latin typeface="Palatino Linotype" pitchFamily="18" charset="0"/>
              <a:cs typeface="+mn-cs"/>
            </a:endParaRPr>
          </a:p>
          <a:p>
            <a:pPr marL="457200" lvl="0" indent="-457200" algn="just">
              <a:lnSpc>
                <a:spcPct val="150000"/>
              </a:lnSpc>
              <a:spcBef>
                <a:spcPts val="575"/>
              </a:spcBef>
              <a:buClr>
                <a:schemeClr val="accent1"/>
              </a:buClr>
              <a:buSzPct val="85000"/>
              <a:buFont typeface="+mj-lt"/>
              <a:buAutoNum type="arabicPeriod"/>
              <a:defRPr/>
            </a:pPr>
            <a:r>
              <a:rPr lang="en-US" sz="2000" b="1" dirty="0" smtClean="0">
                <a:latin typeface="Palatino Linotype" pitchFamily="18" charset="0"/>
                <a:cs typeface="+mn-cs"/>
              </a:rPr>
              <a:t>F</a:t>
            </a:r>
            <a:r>
              <a:rPr kumimoji="0" lang="en-US" sz="2000" b="1" i="0" u="none" strike="noStrike" kern="1200" cap="none" spc="0" normalizeH="0" noProof="0" dirty="0" smtClean="0">
                <a:ln>
                  <a:noFill/>
                </a:ln>
                <a:solidFill>
                  <a:schemeClr val="tx1"/>
                </a:solidFill>
                <a:effectLst/>
                <a:uLnTx/>
                <a:uFillTx/>
                <a:latin typeface="Palatino Linotype" pitchFamily="18" charset="0"/>
                <a:ea typeface="+mn-ea"/>
                <a:cs typeface="+mn-cs"/>
              </a:rPr>
              <a:t>or defining the size of catalyst particle, surface area is chosen as controlling characteristics.</a:t>
            </a:r>
          </a:p>
          <a:p>
            <a:pPr lvl="0" algn="just">
              <a:lnSpc>
                <a:spcPct val="150000"/>
              </a:lnSpc>
              <a:spcBef>
                <a:spcPts val="575"/>
              </a:spcBef>
              <a:buClr>
                <a:schemeClr val="accent1"/>
              </a:buClr>
              <a:buSzPct val="85000"/>
              <a:defRPr/>
            </a:pPr>
            <a:r>
              <a:rPr kumimoji="0" lang="en-US" sz="2000" b="1" i="0" u="none" strike="noStrike" kern="1200" cap="none" spc="0" normalizeH="0" noProof="0" dirty="0" smtClean="0">
                <a:ln>
                  <a:noFill/>
                </a:ln>
                <a:solidFill>
                  <a:schemeClr val="tx1"/>
                </a:solidFill>
                <a:effectLst/>
                <a:uLnTx/>
                <a:uFillTx/>
                <a:latin typeface="Palatino Linotype" pitchFamily="18" charset="0"/>
                <a:ea typeface="+mn-ea"/>
                <a:cs typeface="+mn-cs"/>
              </a:rPr>
              <a:t> </a:t>
            </a:r>
            <a:endParaRPr kumimoji="0" lang="en-US" sz="2000" b="1" i="0" u="none" strike="noStrike" kern="1200" cap="none" spc="0" normalizeH="0" baseline="0" noProof="0" dirty="0" smtClean="0">
              <a:ln>
                <a:noFill/>
              </a:ln>
              <a:solidFill>
                <a:schemeClr val="tx1"/>
              </a:solidFill>
              <a:effectLst/>
              <a:uLnTx/>
              <a:uFillTx/>
              <a:latin typeface="Palatino Linotype" pitchFamily="18" charset="0"/>
              <a:ea typeface="Calibri" pitchFamily="34" charset="0"/>
              <a:cs typeface="Times New Roman" pitchFamily="18" charset="0"/>
            </a:endParaRPr>
          </a:p>
        </p:txBody>
      </p:sp>
      <p:sp>
        <p:nvSpPr>
          <p:cNvPr id="7" name="Rounded Rectangle 6"/>
          <p:cNvSpPr/>
          <p:nvPr/>
        </p:nvSpPr>
        <p:spPr>
          <a:xfrm>
            <a:off x="1524000" y="4800600"/>
            <a:ext cx="6705600" cy="144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smtClean="0">
                <a:solidFill>
                  <a:srgbClr val="FF0000"/>
                </a:solidFill>
                <a:latin typeface="Palatino Linotype" pitchFamily="18" charset="0"/>
                <a:cs typeface="Times New Roman" pitchFamily="18" charset="0"/>
              </a:rPr>
              <a:t>Surface diameter: </a:t>
            </a:r>
            <a:r>
              <a:rPr lang="en-US" sz="2400" b="1" dirty="0" smtClean="0">
                <a:solidFill>
                  <a:schemeClr val="bg2"/>
                </a:solidFill>
                <a:latin typeface="Palatino Linotype" pitchFamily="18" charset="0"/>
                <a:cs typeface="Times New Roman" pitchFamily="18" charset="0"/>
              </a:rPr>
              <a:t>Diameter of the spherical particle having the same surface area as the particle.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914400" y="762000"/>
            <a:ext cx="75438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smtClean="0">
                <a:solidFill>
                  <a:schemeClr val="bg2"/>
                </a:solidFill>
                <a:latin typeface="Palatino Linotype" pitchFamily="18" charset="0"/>
                <a:cs typeface="Times New Roman" pitchFamily="18" charset="0"/>
              </a:rPr>
              <a:t>Particle Size in terms of controlling characteristics</a:t>
            </a:r>
            <a:endParaRPr lang="en-US" dirty="0"/>
          </a:p>
        </p:txBody>
      </p:sp>
      <p:sp>
        <p:nvSpPr>
          <p:cNvPr id="5" name="Content Placeholder 3"/>
          <p:cNvSpPr txBox="1">
            <a:spLocks/>
          </p:cNvSpPr>
          <p:nvPr/>
        </p:nvSpPr>
        <p:spPr>
          <a:xfrm>
            <a:off x="990600" y="2057400"/>
            <a:ext cx="7315200" cy="3200400"/>
          </a:xfrm>
          <a:prstGeom prst="rect">
            <a:avLst/>
          </a:prstGeom>
        </p:spPr>
        <p:txBody>
          <a:bodyPr/>
          <a:lstStyle/>
          <a:p>
            <a:pPr lvl="0" algn="just">
              <a:lnSpc>
                <a:spcPct val="150000"/>
              </a:lnSpc>
              <a:spcBef>
                <a:spcPts val="575"/>
              </a:spcBef>
              <a:buClr>
                <a:schemeClr val="accent1"/>
              </a:buClr>
              <a:buSzPct val="85000"/>
              <a:defRPr/>
            </a:pPr>
            <a:r>
              <a:rPr lang="en-US" sz="2000" b="1" dirty="0" smtClean="0">
                <a:latin typeface="Palatino Linotype" pitchFamily="18" charset="0"/>
                <a:cs typeface="+mn-cs"/>
              </a:rPr>
              <a:t>2. Settling velocity of particle in a liquid is very much controlled by the volume of the particle. </a:t>
            </a:r>
            <a:endParaRPr kumimoji="0" lang="en-US" sz="2000" b="1" i="0" u="none" strike="noStrike" kern="1200" cap="none" spc="0" normalizeH="0" noProof="0" dirty="0" smtClean="0">
              <a:ln>
                <a:noFill/>
              </a:ln>
              <a:solidFill>
                <a:schemeClr val="tx1"/>
              </a:solidFill>
              <a:effectLst/>
              <a:uLnTx/>
              <a:uFillTx/>
              <a:latin typeface="Palatino Linotype" pitchFamily="18" charset="0"/>
              <a:ea typeface="+mn-ea"/>
              <a:cs typeface="+mn-cs"/>
            </a:endParaRPr>
          </a:p>
          <a:p>
            <a:pPr lvl="0" algn="just">
              <a:lnSpc>
                <a:spcPct val="150000"/>
              </a:lnSpc>
              <a:spcBef>
                <a:spcPts val="575"/>
              </a:spcBef>
              <a:buClr>
                <a:schemeClr val="accent1"/>
              </a:buClr>
              <a:buSzPct val="85000"/>
              <a:defRPr/>
            </a:pPr>
            <a:r>
              <a:rPr kumimoji="0" lang="en-US" sz="2000" b="1" i="0" u="none" strike="noStrike" kern="1200" cap="none" spc="0" normalizeH="0" noProof="0" dirty="0" smtClean="0">
                <a:ln>
                  <a:noFill/>
                </a:ln>
                <a:solidFill>
                  <a:schemeClr val="tx1"/>
                </a:solidFill>
                <a:effectLst/>
                <a:uLnTx/>
                <a:uFillTx/>
                <a:latin typeface="Palatino Linotype" pitchFamily="18" charset="0"/>
                <a:ea typeface="+mn-ea"/>
                <a:cs typeface="+mn-cs"/>
              </a:rPr>
              <a:t> </a:t>
            </a:r>
            <a:endParaRPr kumimoji="0" lang="en-US" sz="2000" b="1" i="0" u="none" strike="noStrike" kern="1200" cap="none" spc="0" normalizeH="0" baseline="0" noProof="0" dirty="0" smtClean="0">
              <a:ln>
                <a:noFill/>
              </a:ln>
              <a:solidFill>
                <a:schemeClr val="tx1"/>
              </a:solidFill>
              <a:effectLst/>
              <a:uLnTx/>
              <a:uFillTx/>
              <a:latin typeface="Palatino Linotype" pitchFamily="18" charset="0"/>
              <a:ea typeface="Calibri" pitchFamily="34" charset="0"/>
              <a:cs typeface="Times New Roman" pitchFamily="18" charset="0"/>
            </a:endParaRPr>
          </a:p>
        </p:txBody>
      </p:sp>
      <p:sp>
        <p:nvSpPr>
          <p:cNvPr id="7" name="Rounded Rectangle 6"/>
          <p:cNvSpPr/>
          <p:nvPr/>
        </p:nvSpPr>
        <p:spPr>
          <a:xfrm>
            <a:off x="1524000" y="3505200"/>
            <a:ext cx="6705600" cy="144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smtClean="0">
                <a:solidFill>
                  <a:srgbClr val="FF0000"/>
                </a:solidFill>
                <a:latin typeface="Palatino Linotype" pitchFamily="18" charset="0"/>
                <a:cs typeface="Times New Roman" pitchFamily="18" charset="0"/>
              </a:rPr>
              <a:t>Volumetric diameter: </a:t>
            </a:r>
            <a:r>
              <a:rPr lang="en-US" sz="2400" b="1" dirty="0" smtClean="0">
                <a:solidFill>
                  <a:schemeClr val="bg2"/>
                </a:solidFill>
                <a:latin typeface="Palatino Linotype" pitchFamily="18" charset="0"/>
                <a:cs typeface="Times New Roman" pitchFamily="18" charset="0"/>
              </a:rPr>
              <a:t>Diameter of the spherical particle having the same volume as the particle under consideration.</a:t>
            </a:r>
            <a:endParaRPr lang="en-US" dirty="0"/>
          </a:p>
        </p:txBody>
      </p:sp>
    </p:spTree>
    <p:extLst>
      <p:ext uri="{BB962C8B-B14F-4D97-AF65-F5344CB8AC3E}">
        <p14:creationId xmlns:p14="http://schemas.microsoft.com/office/powerpoint/2010/main" val="22885461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914400" y="762000"/>
            <a:ext cx="75438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smtClean="0">
                <a:solidFill>
                  <a:schemeClr val="bg2"/>
                </a:solidFill>
                <a:latin typeface="Palatino Linotype" pitchFamily="18" charset="0"/>
                <a:cs typeface="Times New Roman" pitchFamily="18" charset="0"/>
              </a:rPr>
              <a:t>Particle Size in terms of controlling characteristics</a:t>
            </a:r>
            <a:endParaRPr lang="en-US" dirty="0"/>
          </a:p>
        </p:txBody>
      </p:sp>
      <p:sp>
        <p:nvSpPr>
          <p:cNvPr id="5" name="Content Placeholder 3"/>
          <p:cNvSpPr txBox="1">
            <a:spLocks/>
          </p:cNvSpPr>
          <p:nvPr/>
        </p:nvSpPr>
        <p:spPr>
          <a:xfrm>
            <a:off x="990600" y="2057400"/>
            <a:ext cx="7315200" cy="3200400"/>
          </a:xfrm>
          <a:prstGeom prst="rect">
            <a:avLst/>
          </a:prstGeom>
        </p:spPr>
        <p:txBody>
          <a:bodyPr/>
          <a:lstStyle/>
          <a:p>
            <a:pPr lvl="0" algn="just">
              <a:lnSpc>
                <a:spcPct val="150000"/>
              </a:lnSpc>
              <a:spcBef>
                <a:spcPts val="575"/>
              </a:spcBef>
              <a:buClr>
                <a:schemeClr val="accent1"/>
              </a:buClr>
              <a:buSzPct val="85000"/>
              <a:defRPr/>
            </a:pPr>
            <a:r>
              <a:rPr lang="en-US" sz="2000" b="1" dirty="0" smtClean="0">
                <a:latin typeface="Palatino Linotype" pitchFamily="18" charset="0"/>
                <a:cs typeface="+mn-cs"/>
              </a:rPr>
              <a:t>3.  Motion of liquid drops in a gas depend not only on liquid drop volume but also at surface tension at the gas-liquid interface. Both the volume and surface area of liquid drop are controlling parameters here. </a:t>
            </a:r>
            <a:endParaRPr kumimoji="0" lang="en-US" sz="2000" b="1" i="0" u="none" strike="noStrike" kern="1200" cap="none" spc="0" normalizeH="0" noProof="0" dirty="0" smtClean="0">
              <a:ln>
                <a:noFill/>
              </a:ln>
              <a:solidFill>
                <a:schemeClr val="tx1"/>
              </a:solidFill>
              <a:effectLst/>
              <a:uLnTx/>
              <a:uFillTx/>
              <a:latin typeface="Palatino Linotype" pitchFamily="18" charset="0"/>
              <a:ea typeface="+mn-ea"/>
              <a:cs typeface="+mn-cs"/>
            </a:endParaRPr>
          </a:p>
          <a:p>
            <a:pPr lvl="0" algn="just">
              <a:lnSpc>
                <a:spcPct val="150000"/>
              </a:lnSpc>
              <a:spcBef>
                <a:spcPts val="575"/>
              </a:spcBef>
              <a:buClr>
                <a:schemeClr val="accent1"/>
              </a:buClr>
              <a:buSzPct val="85000"/>
              <a:defRPr/>
            </a:pPr>
            <a:r>
              <a:rPr kumimoji="0" lang="en-US" sz="2000" b="1" i="0" u="none" strike="noStrike" kern="1200" cap="none" spc="0" normalizeH="0" noProof="0" dirty="0" smtClean="0">
                <a:ln>
                  <a:noFill/>
                </a:ln>
                <a:solidFill>
                  <a:schemeClr val="tx1"/>
                </a:solidFill>
                <a:effectLst/>
                <a:uLnTx/>
                <a:uFillTx/>
                <a:latin typeface="Palatino Linotype" pitchFamily="18" charset="0"/>
                <a:ea typeface="+mn-ea"/>
                <a:cs typeface="+mn-cs"/>
              </a:rPr>
              <a:t> </a:t>
            </a:r>
            <a:endParaRPr kumimoji="0" lang="en-US" sz="2000" b="1" i="0" u="none" strike="noStrike" kern="1200" cap="none" spc="0" normalizeH="0" baseline="0" noProof="0" dirty="0" smtClean="0">
              <a:ln>
                <a:noFill/>
              </a:ln>
              <a:solidFill>
                <a:schemeClr val="tx1"/>
              </a:solidFill>
              <a:effectLst/>
              <a:uLnTx/>
              <a:uFillTx/>
              <a:latin typeface="Palatino Linotype" pitchFamily="18" charset="0"/>
              <a:ea typeface="Calibri" pitchFamily="34" charset="0"/>
              <a:cs typeface="Times New Roman" pitchFamily="18" charset="0"/>
            </a:endParaRPr>
          </a:p>
        </p:txBody>
      </p:sp>
      <p:sp>
        <p:nvSpPr>
          <p:cNvPr id="7" name="Rounded Rectangle 6"/>
          <p:cNvSpPr/>
          <p:nvPr/>
        </p:nvSpPr>
        <p:spPr>
          <a:xfrm>
            <a:off x="1524000" y="4343400"/>
            <a:ext cx="6705600" cy="144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smtClean="0">
                <a:solidFill>
                  <a:srgbClr val="FF0000"/>
                </a:solidFill>
                <a:latin typeface="Palatino Linotype" pitchFamily="18" charset="0"/>
                <a:cs typeface="Times New Roman" pitchFamily="18" charset="0"/>
              </a:rPr>
              <a:t>Volume Surface diameter: </a:t>
            </a:r>
            <a:r>
              <a:rPr lang="en-US" sz="2400" b="1" dirty="0" smtClean="0">
                <a:solidFill>
                  <a:schemeClr val="bg2"/>
                </a:solidFill>
                <a:latin typeface="Palatino Linotype" pitchFamily="18" charset="0"/>
                <a:cs typeface="Times New Roman" pitchFamily="18" charset="0"/>
              </a:rPr>
              <a:t>Diameter of the spherical particle having the same volume per unit surface area as the liquid drop under consideration.</a:t>
            </a:r>
            <a:endParaRPr lang="en-US" dirty="0"/>
          </a:p>
        </p:txBody>
      </p:sp>
    </p:spTree>
    <p:extLst>
      <p:ext uri="{BB962C8B-B14F-4D97-AF65-F5344CB8AC3E}">
        <p14:creationId xmlns:p14="http://schemas.microsoft.com/office/powerpoint/2010/main" val="30906012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D5C3B2BA-BF2F-4D75-8680-32458B57A0E1}" type="slidenum">
              <a:rPr lang="en-US" smtClean="0"/>
              <a:pPr>
                <a:defRPr/>
              </a:pPr>
              <a:t>8</a:t>
            </a:fld>
            <a:endParaRPr lang="en-US"/>
          </a:p>
        </p:txBody>
      </p:sp>
      <p:sp>
        <p:nvSpPr>
          <p:cNvPr id="3" name="Rounded Rectangle 2"/>
          <p:cNvSpPr/>
          <p:nvPr/>
        </p:nvSpPr>
        <p:spPr>
          <a:xfrm>
            <a:off x="609600" y="762000"/>
            <a:ext cx="79248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smtClean="0">
                <a:solidFill>
                  <a:schemeClr val="bg2"/>
                </a:solidFill>
                <a:latin typeface="Palatino Linotype" pitchFamily="18" charset="0"/>
                <a:cs typeface="Times New Roman" pitchFamily="18" charset="0"/>
              </a:rPr>
              <a:t>Mixed Particle Sizes and Size Analysis</a:t>
            </a:r>
            <a:endParaRPr lang="en-US" dirty="0"/>
          </a:p>
        </p:txBody>
      </p:sp>
      <p:sp>
        <p:nvSpPr>
          <p:cNvPr id="4" name="Content Placeholder 3"/>
          <p:cNvSpPr txBox="1">
            <a:spLocks/>
          </p:cNvSpPr>
          <p:nvPr/>
        </p:nvSpPr>
        <p:spPr>
          <a:xfrm>
            <a:off x="990600" y="1828800"/>
            <a:ext cx="7315200" cy="2895600"/>
          </a:xfrm>
          <a:prstGeom prst="rect">
            <a:avLst/>
          </a:prstGeom>
        </p:spPr>
        <p:txBody>
          <a:bodyPr/>
          <a:lstStyle/>
          <a:p>
            <a:pPr marR="0" lvl="0" algn="just" defTabSz="914400" rtl="0" eaLnBrk="1" fontAlgn="base" latinLnBrk="0" hangingPunct="1">
              <a:lnSpc>
                <a:spcPct val="150000"/>
              </a:lnSpc>
              <a:spcBef>
                <a:spcPts val="575"/>
              </a:spcBef>
              <a:spcAft>
                <a:spcPct val="0"/>
              </a:spcAft>
              <a:buClr>
                <a:schemeClr val="accent1"/>
              </a:buClr>
              <a:buSzPct val="85000"/>
              <a:tabLst/>
              <a:defRPr/>
            </a:pPr>
            <a:r>
              <a:rPr lang="en-US" sz="2000" b="1" dirty="0" smtClean="0">
                <a:latin typeface="Palatino Linotype" pitchFamily="18" charset="0"/>
                <a:cs typeface="+mn-cs"/>
              </a:rPr>
              <a:t>Consider the mixture of particles having various sizes, the particle size distribution </a:t>
            </a:r>
            <a:r>
              <a:rPr lang="en-US" sz="2000" b="1" dirty="0">
                <a:latin typeface="Palatino Linotype" pitchFamily="18" charset="0"/>
                <a:cs typeface="+mn-cs"/>
              </a:rPr>
              <a:t> </a:t>
            </a:r>
            <a:r>
              <a:rPr lang="en-US" sz="2000" b="1" dirty="0" smtClean="0">
                <a:latin typeface="Palatino Linotype" pitchFamily="18" charset="0"/>
                <a:cs typeface="+mn-cs"/>
              </a:rPr>
              <a:t>can be </a:t>
            </a:r>
            <a:r>
              <a:rPr lang="en-US" sz="2000" b="1" dirty="0" smtClean="0">
                <a:latin typeface="Palatino Linotype" pitchFamily="18" charset="0"/>
                <a:cs typeface="+mn-cs"/>
              </a:rPr>
              <a:t>represented in two forms;</a:t>
            </a:r>
          </a:p>
          <a:p>
            <a:pPr marR="0" lvl="0" algn="just" defTabSz="914400" rtl="0" eaLnBrk="1" fontAlgn="base" latinLnBrk="0" hangingPunct="1">
              <a:lnSpc>
                <a:spcPct val="150000"/>
              </a:lnSpc>
              <a:spcBef>
                <a:spcPts val="575"/>
              </a:spcBef>
              <a:spcAft>
                <a:spcPct val="0"/>
              </a:spcAft>
              <a:buClr>
                <a:schemeClr val="accent1"/>
              </a:buClr>
              <a:buSzPct val="85000"/>
              <a:tabLst/>
              <a:defRPr/>
            </a:pPr>
            <a:endParaRPr lang="en-US" sz="2000" b="1" dirty="0" smtClean="0">
              <a:latin typeface="Palatino Linotype" pitchFamily="18" charset="0"/>
              <a:cs typeface="+mn-cs"/>
            </a:endParaRPr>
          </a:p>
          <a:p>
            <a:pPr marL="457200" marR="0" lvl="0" indent="-457200" algn="just" defTabSz="914400" rtl="0" eaLnBrk="1" fontAlgn="base" latinLnBrk="0" hangingPunct="1">
              <a:lnSpc>
                <a:spcPct val="150000"/>
              </a:lnSpc>
              <a:spcBef>
                <a:spcPts val="575"/>
              </a:spcBef>
              <a:spcAft>
                <a:spcPct val="0"/>
              </a:spcAft>
              <a:buClr>
                <a:schemeClr val="accent1"/>
              </a:buClr>
              <a:buSzPct val="85000"/>
              <a:buFont typeface="Wingdings" pitchFamily="2" charset="2"/>
              <a:buChar char="q"/>
              <a:tabLst/>
              <a:defRPr/>
            </a:pPr>
            <a:r>
              <a:rPr kumimoji="0" lang="en-US" sz="2000" b="1" i="0" u="none" strike="noStrike" kern="1200" cap="none" spc="0" normalizeH="0" baseline="0" noProof="0" dirty="0" smtClean="0">
                <a:ln>
                  <a:noFill/>
                </a:ln>
                <a:solidFill>
                  <a:schemeClr val="tx1"/>
                </a:solidFill>
                <a:effectLst/>
                <a:uLnTx/>
                <a:uFillTx/>
                <a:latin typeface="Palatino Linotype" pitchFamily="18" charset="0"/>
                <a:ea typeface="Calibri" pitchFamily="34" charset="0"/>
                <a:cs typeface="+mn-cs"/>
              </a:rPr>
              <a:t>Differential analysis</a:t>
            </a:r>
          </a:p>
          <a:p>
            <a:pPr marL="457200" marR="0" lvl="0" indent="-457200" algn="just" defTabSz="914400" rtl="0" eaLnBrk="1" fontAlgn="base" latinLnBrk="0" hangingPunct="1">
              <a:lnSpc>
                <a:spcPct val="150000"/>
              </a:lnSpc>
              <a:spcBef>
                <a:spcPts val="575"/>
              </a:spcBef>
              <a:spcAft>
                <a:spcPct val="0"/>
              </a:spcAft>
              <a:buClr>
                <a:schemeClr val="accent1"/>
              </a:buClr>
              <a:buSzPct val="85000"/>
              <a:buFont typeface="Wingdings" pitchFamily="2" charset="2"/>
              <a:buChar char="q"/>
              <a:tabLst/>
              <a:defRPr/>
            </a:pPr>
            <a:r>
              <a:rPr lang="en-US" sz="2000" b="1" dirty="0" smtClean="0">
                <a:latin typeface="Palatino Linotype" pitchFamily="18" charset="0"/>
                <a:ea typeface="Calibri" pitchFamily="34" charset="0"/>
                <a:cs typeface="+mn-cs"/>
              </a:rPr>
              <a:t>Cumulative analysis</a:t>
            </a:r>
            <a:endParaRPr kumimoji="0" lang="en-US" sz="2000" b="1" i="0" u="none" strike="noStrike" kern="1200" cap="none" spc="0" normalizeH="0" baseline="0" noProof="0" dirty="0" smtClean="0">
              <a:ln>
                <a:noFill/>
              </a:ln>
              <a:solidFill>
                <a:schemeClr val="tx1"/>
              </a:solidFill>
              <a:effectLst/>
              <a:uLnTx/>
              <a:uFillTx/>
              <a:latin typeface="Palatino Linotype" pitchFamily="18" charset="0"/>
              <a:ea typeface="Calibri" pitchFamily="34" charset="0"/>
              <a:cs typeface="Times New Roman" pitchFamily="18" charset="0"/>
            </a:endParaRPr>
          </a:p>
        </p:txBody>
      </p:sp>
    </p:spTree>
    <p:extLst>
      <p:ext uri="{BB962C8B-B14F-4D97-AF65-F5344CB8AC3E}">
        <p14:creationId xmlns:p14="http://schemas.microsoft.com/office/powerpoint/2010/main" val="1017241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D5C3B2BA-BF2F-4D75-8680-32458B57A0E1}" type="slidenum">
              <a:rPr lang="en-US" smtClean="0"/>
              <a:pPr>
                <a:defRPr/>
              </a:pPr>
              <a:t>9</a:t>
            </a:fld>
            <a:endParaRPr lang="en-US"/>
          </a:p>
        </p:txBody>
      </p:sp>
      <p:sp>
        <p:nvSpPr>
          <p:cNvPr id="3" name="Rounded Rectangle 2"/>
          <p:cNvSpPr/>
          <p:nvPr/>
        </p:nvSpPr>
        <p:spPr>
          <a:xfrm>
            <a:off x="609600" y="762000"/>
            <a:ext cx="79248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smtClean="0">
                <a:solidFill>
                  <a:schemeClr val="bg2"/>
                </a:solidFill>
                <a:latin typeface="Palatino Linotype" pitchFamily="18" charset="0"/>
                <a:cs typeface="Times New Roman" pitchFamily="18" charset="0"/>
              </a:rPr>
              <a:t>Mixed Particle Sizes and Size Analysis</a:t>
            </a:r>
            <a:endParaRPr lang="en-US" dirty="0"/>
          </a:p>
        </p:txBody>
      </p:sp>
      <p:sp>
        <p:nvSpPr>
          <p:cNvPr id="4" name="Content Placeholder 3"/>
          <p:cNvSpPr txBox="1">
            <a:spLocks/>
          </p:cNvSpPr>
          <p:nvPr/>
        </p:nvSpPr>
        <p:spPr>
          <a:xfrm>
            <a:off x="990600" y="1828800"/>
            <a:ext cx="7315200" cy="2895600"/>
          </a:xfrm>
          <a:prstGeom prst="rect">
            <a:avLst/>
          </a:prstGeom>
        </p:spPr>
        <p:txBody>
          <a:bodyPr/>
          <a:lstStyle/>
          <a:p>
            <a:pPr marR="0" lvl="0" algn="just" defTabSz="914400" rtl="0" eaLnBrk="1" fontAlgn="base" latinLnBrk="0" hangingPunct="1">
              <a:lnSpc>
                <a:spcPct val="150000"/>
              </a:lnSpc>
              <a:spcBef>
                <a:spcPts val="575"/>
              </a:spcBef>
              <a:spcAft>
                <a:spcPct val="0"/>
              </a:spcAft>
              <a:buClr>
                <a:schemeClr val="accent1"/>
              </a:buClr>
              <a:buSzPct val="85000"/>
              <a:tabLst/>
              <a:defRPr/>
            </a:pPr>
            <a:r>
              <a:rPr kumimoji="0" lang="en-US" sz="2000" b="1" i="0" u="none" strike="noStrike" kern="1200" cap="none" spc="0" normalizeH="0" baseline="0" noProof="0" dirty="0" smtClean="0">
                <a:ln>
                  <a:noFill/>
                </a:ln>
                <a:solidFill>
                  <a:schemeClr val="tx1"/>
                </a:solidFill>
                <a:effectLst/>
                <a:uLnTx/>
                <a:uFillTx/>
                <a:latin typeface="Palatino Linotype" pitchFamily="18" charset="0"/>
                <a:ea typeface="Calibri" pitchFamily="34" charset="0"/>
                <a:cs typeface="Times New Roman" pitchFamily="18" charset="0"/>
              </a:rPr>
              <a:t>For</a:t>
            </a:r>
            <a:r>
              <a:rPr kumimoji="0" lang="en-US" sz="2000" b="1" i="0" u="none" strike="noStrike" kern="1200" cap="none" spc="0" normalizeH="0" noProof="0" dirty="0" smtClean="0">
                <a:ln>
                  <a:noFill/>
                </a:ln>
                <a:solidFill>
                  <a:schemeClr val="tx1"/>
                </a:solidFill>
                <a:effectLst/>
                <a:uLnTx/>
                <a:uFillTx/>
                <a:latin typeface="Palatino Linotype" pitchFamily="18" charset="0"/>
                <a:ea typeface="Calibri" pitchFamily="34" charset="0"/>
                <a:cs typeface="Times New Roman" pitchFamily="18" charset="0"/>
              </a:rPr>
              <a:t> mixtures of particles having various sizes and densities, the mixture is sorted into fractions; each of constant density and approx. constant</a:t>
            </a:r>
            <a:r>
              <a:rPr lang="en-US" sz="2000" b="1" dirty="0" smtClean="0">
                <a:latin typeface="Palatino Linotype" pitchFamily="18" charset="0"/>
                <a:ea typeface="Calibri" pitchFamily="34" charset="0"/>
                <a:cs typeface="Times New Roman" pitchFamily="18" charset="0"/>
              </a:rPr>
              <a:t> size. Each fraction can be then weighed or no. of particles counted or measured by no. of methods. Equations are applied to each fraction and the results added. </a:t>
            </a:r>
            <a:endParaRPr kumimoji="0" lang="en-US" sz="2000" b="1" i="0" u="none" strike="noStrike" kern="1200" cap="none" spc="0" normalizeH="0" baseline="0" noProof="0" dirty="0" smtClean="0">
              <a:ln>
                <a:noFill/>
              </a:ln>
              <a:solidFill>
                <a:schemeClr val="tx1"/>
              </a:solidFill>
              <a:effectLst/>
              <a:uLnTx/>
              <a:uFillTx/>
              <a:latin typeface="Palatino Linotype" pitchFamily="18" charset="0"/>
              <a:ea typeface="Calibri" pitchFamily="34" charset="0"/>
              <a:cs typeface="Times New Roman" pitchFamily="18" charset="0"/>
            </a:endParaRPr>
          </a:p>
        </p:txBody>
      </p:sp>
    </p:spTree>
    <p:extLst>
      <p:ext uri="{BB962C8B-B14F-4D97-AF65-F5344CB8AC3E}">
        <p14:creationId xmlns:p14="http://schemas.microsoft.com/office/powerpoint/2010/main" val="39927372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Custom 1">
      <a:dk1>
        <a:sysClr val="windowText" lastClr="000000"/>
      </a:dk1>
      <a:lt1>
        <a:sysClr val="window" lastClr="FFFFFF"/>
      </a:lt1>
      <a:dk2>
        <a:srgbClr val="696464"/>
      </a:dk2>
      <a:lt2>
        <a:srgbClr val="E9E5DC"/>
      </a:lt2>
      <a:accent1>
        <a:srgbClr val="422E2E"/>
      </a:accent1>
      <a:accent2>
        <a:srgbClr val="9B2D1F"/>
      </a:accent2>
      <a:accent3>
        <a:srgbClr val="FFFFFF"/>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13743</TotalTime>
  <Words>554</Words>
  <Application>Microsoft Office PowerPoint</Application>
  <PresentationFormat>On-screen Show (4:3)</PresentationFormat>
  <Paragraphs>83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Equity</vt:lpstr>
      <vt:lpstr>Properties, Handling and Mixing of Particulate Solids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Transport Phenomena</dc:title>
  <dc:subject>T.P</dc:subject>
  <dc:creator>FARHAN AHMAD</dc:creator>
  <cp:keywords>Department of Chemical Engineering</cp:keywords>
  <cp:lastModifiedBy>Mubeen</cp:lastModifiedBy>
  <cp:revision>179</cp:revision>
  <cp:lastPrinted>2011-11-21T15:43:21Z</cp:lastPrinted>
  <dcterms:created xsi:type="dcterms:W3CDTF">2006-11-02T09:40:13Z</dcterms:created>
  <dcterms:modified xsi:type="dcterms:W3CDTF">2012-10-31T04:59:40Z</dcterms:modified>
  <cp:category>Lectures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TC011367961033</vt:lpwstr>
  </property>
</Properties>
</file>