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983C-84C6-4BE5-977B-0066822BD486}" type="datetimeFigureOut">
              <a:rPr lang="en-US" smtClean="0"/>
              <a:t>03-Nov-12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9628-6253-4806-AD73-06D0F758C3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95400"/>
            <a:ext cx="36671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Introduction to Particle Technology</a:t>
            </a:r>
            <a:endParaRPr lang="en-US" sz="2000" b="1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Second Edition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By  Martin Rhodes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47800"/>
            <a:ext cx="3619283" cy="476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Chemical Process Equipment </a:t>
            </a:r>
            <a:endParaRPr lang="en-US" sz="2000" b="1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Selection and Design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By  Stanley M. </a:t>
            </a:r>
            <a:r>
              <a:rPr lang="en-US" sz="2000" dirty="0" err="1" smtClean="0">
                <a:latin typeface="Palatino Linotype" pitchFamily="18" charset="0"/>
              </a:rPr>
              <a:t>Walas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0594" name="Picture 2" descr="C:\Users\FARHAN\Desktop\9788126518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928765" cy="3768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133600"/>
            <a:ext cx="502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Principles of Unit Operations</a:t>
            </a:r>
            <a:endParaRPr lang="en-US" sz="2000" b="1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2</a:t>
            </a:r>
            <a:r>
              <a:rPr lang="en-US" sz="2000" baseline="30000" dirty="0" smtClean="0">
                <a:latin typeface="Palatino Linotype" pitchFamily="18" charset="0"/>
              </a:rPr>
              <a:t>nd</a:t>
            </a:r>
            <a:r>
              <a:rPr lang="en-US" sz="2000" dirty="0" smtClean="0">
                <a:latin typeface="Palatino Linotype" pitchFamily="18" charset="0"/>
              </a:rPr>
              <a:t> Edition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By   Alan S. Foust, Leonard A. Wenzel, Curtis W. Clump, Louis </a:t>
            </a:r>
            <a:r>
              <a:rPr lang="en-US" sz="2000" dirty="0" err="1" smtClean="0">
                <a:latin typeface="Palatino Linotype" pitchFamily="18" charset="0"/>
              </a:rPr>
              <a:t>Maus</a:t>
            </a:r>
            <a:r>
              <a:rPr lang="en-US" sz="2000" dirty="0" smtClean="0">
                <a:latin typeface="Palatino Linotype" pitchFamily="18" charset="0"/>
              </a:rPr>
              <a:t>, L. Bryce Anderson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FARHAN\Desktop\379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3343327" cy="41142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1336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Palatino Linotype" pitchFamily="18" charset="0"/>
              </a:rPr>
              <a:t>Mechanical Operations for Chemical Engineers</a:t>
            </a:r>
            <a:endParaRPr lang="en-US" sz="2000" b="1" dirty="0" smtClean="0">
              <a:latin typeface="Palatino Linotype" pitchFamily="18" charset="0"/>
            </a:endParaRPr>
          </a:p>
          <a:p>
            <a:pPr algn="just"/>
            <a:endParaRPr lang="en-US" sz="2000" dirty="0" smtClean="0">
              <a:latin typeface="Palatino Linotype" pitchFamily="18" charset="0"/>
            </a:endParaRPr>
          </a:p>
          <a:p>
            <a:pPr algn="just"/>
            <a:r>
              <a:rPr lang="en-US" sz="2000" dirty="0" smtClean="0">
                <a:latin typeface="Palatino Linotype" pitchFamily="18" charset="0"/>
              </a:rPr>
              <a:t>By   C.M Narayanan, B.C. Bhattacharyya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Minerals Processing Technology</a:t>
            </a:r>
            <a:endParaRPr lang="en-US" sz="2000" b="1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3</a:t>
            </a:r>
            <a:r>
              <a:rPr lang="en-US" sz="2000" baseline="30000" dirty="0" smtClean="0">
                <a:latin typeface="Palatino Linotype" pitchFamily="18" charset="0"/>
              </a:rPr>
              <a:t>rd</a:t>
            </a:r>
            <a:r>
              <a:rPr lang="en-US" sz="2000" dirty="0" smtClean="0">
                <a:latin typeface="Palatino Linotype" pitchFamily="18" charset="0"/>
              </a:rPr>
              <a:t> Edition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By   Barry A. Wills</a:t>
            </a:r>
            <a:endParaRPr lang="en-US" sz="2000" dirty="0">
              <a:latin typeface="Palatino Linotype" pitchFamily="18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533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5800" y="838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What???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593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object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which can be ascribed several physical properties such as volume 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mass.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word is rather general in meaning, and is refined as needed by various scientific fields.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981271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making, modification, usage, and knowledge of tools, machines, techniques,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 and methods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organization, in order to solve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problem,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achieve a goal or perform a specific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function.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90600" y="609600"/>
            <a:ext cx="3657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Particle Technology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1447800"/>
            <a:ext cx="8014855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Particle Technology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that branch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Engineering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dealing with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production, handling, modification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use of a wide variety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 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scope spans a range of industries to include chemical, petrochemical, agricultural, food, pharmaceuticals, mineral processing, advanced materials, energy, and the environment.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RHAN\Pictures\article-page-main_ehow_images_a08_4m_g9_measure-sand-particle-size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953000"/>
            <a:ext cx="1766455" cy="172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94777"/>
            <a:ext cx="2057400" cy="196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obeen\Desktop\pharmaceutic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9" y="5033962"/>
            <a:ext cx="1752601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49" y="5033962"/>
            <a:ext cx="1924051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42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90600" y="609600"/>
            <a:ext cx="3352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Unit Operations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815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Palatino Linotype" pitchFamily="18" charset="0"/>
                <a:cs typeface="Times New Roman" pitchFamily="18" charset="0"/>
              </a:rPr>
              <a:t>Processes that involve only physical changes to materials is termed as Unit Operation</a:t>
            </a:r>
            <a:endParaRPr lang="en-US" sz="2400" dirty="0" smtClean="0">
              <a:latin typeface="Palatino Linotyp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dirty="0" smtClean="0">
              <a:latin typeface="Palatino Linotyp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Particle Technology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Mechanical Separations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Fluid Mechanics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Process Heat transfer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Mass Transfer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Palatino Linotype" pitchFamily="18" charset="0"/>
              </a:rPr>
              <a:t>Simultaneous Heat and Mass Transfer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90600" y="304800"/>
            <a:ext cx="3352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alatino Linotyp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Times New Roman" pitchFamily="18" charset="0"/>
              </a:rPr>
              <a:t>Unit Processes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143000"/>
            <a:ext cx="8183563" cy="53340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 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Processes that involve making chemical changes to materials as a result of chemical reaction.</a:t>
            </a:r>
            <a:r>
              <a:rPr lang="en-US" sz="26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Unit processes are also referred to as chemical conversions.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Times New Roman" pitchFamily="18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Nitration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Esterification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Halogenations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Sulphonation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Oxidation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Hydrogenation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 Amination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100" dirty="0" smtClean="0">
                <a:latin typeface="Palatino Linotype" pitchFamily="18" charset="0"/>
                <a:cs typeface="Times New Roman" pitchFamily="18" charset="0"/>
              </a:rPr>
              <a:t>Biochemical processes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2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848600" cy="1066800"/>
          </a:xfrm>
          <a:solidFill>
            <a:schemeClr val="accent6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ARTICLE  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ECHNOLOGY</a:t>
            </a:r>
            <a:endParaRPr lang="en-US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18"/>
          <p:cNvSpPr>
            <a:spLocks noChangeArrowheads="1"/>
          </p:cNvSpPr>
          <p:nvPr/>
        </p:nvSpPr>
        <p:spPr bwMode="ltGray">
          <a:xfrm>
            <a:off x="304800" y="55626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10600" cy="1828800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By</a:t>
            </a:r>
            <a:endParaRPr lang="en-US" sz="17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Sidra Jabeen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Department of Chemical Engineering,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University of Engineering &amp; Technology Lahore </a:t>
            </a:r>
            <a:endParaRPr lang="en-US" sz="1900" b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4572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Course Details</a:t>
            </a:r>
          </a:p>
          <a:p>
            <a:pPr algn="ctr"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350010"/>
              </p:ext>
            </p:extLst>
          </p:nvPr>
        </p:nvGraphicFramePr>
        <p:xfrm>
          <a:off x="914400" y="1371600"/>
          <a:ext cx="8001000" cy="4953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8944"/>
                <a:gridCol w="5982056"/>
              </a:tblGrid>
              <a:tr h="495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</a:rPr>
                        <a:t>Subject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Subject code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Contact hours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Credit hours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6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6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Sessional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Mid term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Final term</a:t>
                      </a: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</a:rPr>
                        <a:t>Particle</a:t>
                      </a:r>
                      <a:r>
                        <a:rPr lang="en-US" sz="1600" baseline="0" dirty="0" smtClean="0">
                          <a:latin typeface="Palatino Linotype" pitchFamily="18" charset="0"/>
                        </a:rPr>
                        <a:t> Technology (Theory)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Ch.E - 102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3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30 %  (Quizzes + Attendance</a:t>
                      </a:r>
                      <a:r>
                        <a:rPr lang="en-US" sz="1600" baseline="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+ Class participation)</a:t>
                      </a: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30%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40%</a:t>
                      </a:r>
                    </a:p>
                  </a:txBody>
                  <a:tcPr marL="68260" marR="68260" marT="0" marB="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3733800"/>
            <a:ext cx="2819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Evaluation procedure</a:t>
            </a:r>
          </a:p>
          <a:p>
            <a:pPr algn="ctr"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49E67-5334-4ED0-9BF1-62079B6B20A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80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8001000" cy="411480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Introduction to Chemical </a:t>
            </a:r>
            <a:r>
              <a:rPr lang="en-US" sz="2000" b="1" dirty="0">
                <a:latin typeface="Palatino Linotype" pitchFamily="18" charset="0"/>
              </a:rPr>
              <a:t>E</a:t>
            </a:r>
            <a:r>
              <a:rPr lang="en-US" sz="2000" b="1" dirty="0" smtClean="0">
                <a:latin typeface="Palatino Linotype" pitchFamily="18" charset="0"/>
              </a:rPr>
              <a:t>ngineering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Importance of Particle </a:t>
            </a:r>
            <a:r>
              <a:rPr lang="en-US" sz="2000" b="1" dirty="0">
                <a:latin typeface="Palatino Linotype" pitchFamily="18" charset="0"/>
              </a:rPr>
              <a:t>T</a:t>
            </a:r>
            <a:r>
              <a:rPr lang="en-US" sz="2000" b="1" dirty="0" smtClean="0">
                <a:latin typeface="Palatino Linotype" pitchFamily="18" charset="0"/>
              </a:rPr>
              <a:t>echnology in chemical process industries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Shape and size of the particles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Fundamentals of the following Unit Operations: screening, conveying, mixing, size reduction and size enlargement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Different types of screening equipment, conveyors, mixer, size reduction equipments and crystallizers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9144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Course Outline (1)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Introduction to separation processes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Role of mechanical separations in chemical processing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Fundamentals of following mechanical separations: filtration, sedimentation, clarification, flotation, centrifugal separations, jigging, tabling, Magnetic and Electrostatic separations, sonic agglomeration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Palatino Linotype" pitchFamily="18" charset="0"/>
              </a:rPr>
              <a:t>Different type of filters, cyclones, centrifuges, flotation cells, Electrostatic precipitators, Magnetic Separators and settling tanks.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29BD-6ACE-4F74-BE5D-4EC62CA61D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914400"/>
            <a:ext cx="2971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Course Outline (2)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95400"/>
          <a:ext cx="8763000" cy="65741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9493"/>
                <a:gridCol w="7193507"/>
              </a:tblGrid>
              <a:tr h="5081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Palatino Linotype" pitchFamily="18" charset="0"/>
                        </a:rPr>
                        <a:t>Text </a:t>
                      </a:r>
                      <a:r>
                        <a:rPr lang="en-US" sz="1800" b="1" dirty="0" smtClean="0">
                          <a:latin typeface="Palatino Linotype" pitchFamily="18" charset="0"/>
                        </a:rPr>
                        <a:t>Book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6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8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US" sz="1800" b="1" baseline="0" dirty="0" smtClean="0">
                          <a:latin typeface="Palatino Linotype" pitchFamily="18" charset="0"/>
                          <a:ea typeface="Calibri"/>
                          <a:cs typeface="Times New Roman"/>
                        </a:rPr>
                        <a:t> Books</a:t>
                      </a:r>
                      <a:endParaRPr lang="en-US" sz="18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McCabe Warren L., Smith Julian C.,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Harriott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Peter 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Unit Operations of Chemical Engineering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” 5th Ed. 2001. McGraw Hill Inc.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Coulson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J.M., Richardson J.F., 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Chemical Engineering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”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Vol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-II,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C.M. Narayanan &amp; B. C. Bhattacharya., 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Mechanical Operations for Chemical Engineers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” 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Khanna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Publisher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Perry Robert H., Green Don W. 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Perry’s Chemical Engineering handbook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” 7th Ed. 1997. McGraw Hill Inc.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Particulate technology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by Clyde Orr, Jr. McMillan Company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NewYork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1966.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Mineral Processing Technology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Vol. 29 Ed 3</a:t>
                      </a:r>
                      <a:r>
                        <a:rPr kumimoji="0" lang="en-US" sz="1800" kern="1200" baseline="300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 By B.A. Wills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Pergamon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Press 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Foust and Wenzel “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Unit Operations of Chemical Engineering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kumimoji="0" lang="en-US" sz="1400" b="1" kern="1200" baseline="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kumimoji="0" lang="en-US" sz="1400" b="0" kern="1200" baseline="0" dirty="0" smtClean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68260" marR="68260" marT="0" marB="0"/>
                </a:tc>
              </a:tr>
              <a:tr h="709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en-US" sz="1600" b="1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260" marR="68260" marT="0" marB="0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438400" y="228600"/>
            <a:ext cx="457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Recommended Books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571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1143000"/>
            <a:ext cx="487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Palatino Linotype" pitchFamily="18" charset="0"/>
              </a:rPr>
              <a:t>Text book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sz="2400" dirty="0" smtClean="0">
                <a:latin typeface="Palatino Linotype" pitchFamily="18" charset="0"/>
              </a:rPr>
              <a:t>“</a:t>
            </a:r>
            <a:r>
              <a:rPr lang="en-US" sz="2400" b="1" dirty="0" smtClean="0">
                <a:latin typeface="Palatino Linotype" pitchFamily="18" charset="0"/>
              </a:rPr>
              <a:t>Unit Operations of Chemical Engineering</a:t>
            </a:r>
            <a:r>
              <a:rPr lang="en-US" sz="2400" dirty="0" smtClean="0">
                <a:latin typeface="Palatino Linotype" pitchFamily="18" charset="0"/>
              </a:rPr>
              <a:t>” </a:t>
            </a:r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5th Ed. 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By 	Warren L. McCabe, Julian C. Smith &amp; 	Peter </a:t>
            </a:r>
            <a:r>
              <a:rPr lang="en-US" dirty="0" err="1" smtClean="0">
                <a:latin typeface="Palatino Linotype" pitchFamily="18" charset="0"/>
              </a:rPr>
              <a:t>Harriott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487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sz="2400" b="1" dirty="0" smtClean="0">
                <a:latin typeface="Palatino Linotype" pitchFamily="18" charset="0"/>
              </a:rPr>
              <a:t>“Chemical Engineering</a:t>
            </a:r>
            <a:r>
              <a:rPr lang="en-US" dirty="0" smtClean="0">
                <a:latin typeface="Palatino Linotype" pitchFamily="18" charset="0"/>
              </a:rPr>
              <a:t>” 2</a:t>
            </a:r>
            <a:r>
              <a:rPr lang="en-US" baseline="30000" dirty="0" smtClean="0">
                <a:latin typeface="Palatino Linotype" pitchFamily="18" charset="0"/>
              </a:rPr>
              <a:t>nd</a:t>
            </a:r>
            <a:r>
              <a:rPr lang="en-US" dirty="0" smtClean="0">
                <a:latin typeface="Palatino Linotype" pitchFamily="18" charset="0"/>
              </a:rPr>
              <a:t> volume </a:t>
            </a:r>
          </a:p>
          <a:p>
            <a:r>
              <a:rPr lang="en-US" dirty="0" smtClean="0">
                <a:latin typeface="Palatino Linotype" pitchFamily="18" charset="0"/>
              </a:rPr>
              <a:t>				5th Ed. 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By	</a:t>
            </a:r>
            <a:r>
              <a:rPr lang="en-US" sz="2000" dirty="0" smtClean="0">
                <a:latin typeface="Palatino Linotype" pitchFamily="18" charset="0"/>
              </a:rPr>
              <a:t> J. F. Richardson &amp; J. H. </a:t>
            </a:r>
            <a:r>
              <a:rPr lang="en-US" sz="2000" dirty="0" err="1" smtClean="0">
                <a:latin typeface="Palatino Linotype" pitchFamily="18" charset="0"/>
              </a:rPr>
              <a:t>Harker</a:t>
            </a:r>
            <a:r>
              <a:rPr lang="en-US" sz="2000" dirty="0" smtClean="0">
                <a:latin typeface="Palatino Linotype" pitchFamily="18" charset="0"/>
              </a:rPr>
              <a:t>  	with J. R. </a:t>
            </a:r>
            <a:r>
              <a:rPr lang="en-US" sz="2000" dirty="0" err="1" smtClean="0">
                <a:latin typeface="Palatino Linotype" pitchFamily="18" charset="0"/>
              </a:rPr>
              <a:t>Backhurst</a:t>
            </a:r>
            <a:endParaRPr lang="en-US" sz="2000" dirty="0" smtClean="0">
              <a:latin typeface="Palatino Linotype" pitchFamily="18" charset="0"/>
            </a:endParaRPr>
          </a:p>
        </p:txBody>
      </p:sp>
      <p:pic>
        <p:nvPicPr>
          <p:cNvPr id="109570" name="Picture 2" descr="C:\Users\FARHAN\Desktop\vol2jy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514725" cy="4932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B2BA-BF2F-4D75-8680-32458B57A0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888" y="1447800"/>
            <a:ext cx="38745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alatino Linotype" pitchFamily="18" charset="0"/>
              </a:rPr>
              <a:t>Perry’s Chemical Engineering Hand book</a:t>
            </a:r>
            <a:endParaRPr lang="en-US" sz="2000" b="1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Seventh Edition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r>
              <a:rPr lang="en-US" sz="2000" dirty="0" smtClean="0">
                <a:latin typeface="Palatino Linotype" pitchFamily="18" charset="0"/>
              </a:rPr>
              <a:t>By  Robert H. Perry</a:t>
            </a:r>
          </a:p>
          <a:p>
            <a:r>
              <a:rPr lang="en-US" sz="2000" dirty="0" smtClean="0">
                <a:latin typeface="Palatino Linotype" pitchFamily="18" charset="0"/>
              </a:rPr>
              <a:t>       Don W. Green</a:t>
            </a: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605</Words>
  <Application>Microsoft Office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PARTICLE  TECHNOLOGY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MANJ</dc:creator>
  <cp:lastModifiedBy>MANJ</cp:lastModifiedBy>
  <cp:revision>1</cp:revision>
  <dcterms:created xsi:type="dcterms:W3CDTF">2012-11-03T13:19:46Z</dcterms:created>
  <dcterms:modified xsi:type="dcterms:W3CDTF">2012-11-03T13:25:30Z</dcterms:modified>
</cp:coreProperties>
</file>