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9" r:id="rId1"/>
  </p:sldMasterIdLst>
  <p:notesMasterIdLst>
    <p:notesMasterId r:id="rId54"/>
  </p:notesMasterIdLst>
  <p:sldIdLst>
    <p:sldId id="258" r:id="rId2"/>
    <p:sldId id="752" r:id="rId3"/>
    <p:sldId id="785" r:id="rId4"/>
    <p:sldId id="786" r:id="rId5"/>
    <p:sldId id="859" r:id="rId6"/>
    <p:sldId id="860" r:id="rId7"/>
    <p:sldId id="861" r:id="rId8"/>
    <p:sldId id="862" r:id="rId9"/>
    <p:sldId id="863" r:id="rId10"/>
    <p:sldId id="864" r:id="rId11"/>
    <p:sldId id="865" r:id="rId12"/>
    <p:sldId id="866" r:id="rId13"/>
    <p:sldId id="867" r:id="rId14"/>
    <p:sldId id="868" r:id="rId15"/>
    <p:sldId id="870" r:id="rId16"/>
    <p:sldId id="871" r:id="rId17"/>
    <p:sldId id="872" r:id="rId18"/>
    <p:sldId id="874" r:id="rId19"/>
    <p:sldId id="925" r:id="rId20"/>
    <p:sldId id="901" r:id="rId21"/>
    <p:sldId id="875" r:id="rId22"/>
    <p:sldId id="876" r:id="rId23"/>
    <p:sldId id="902" r:id="rId24"/>
    <p:sldId id="877" r:id="rId25"/>
    <p:sldId id="903" r:id="rId26"/>
    <p:sldId id="882" r:id="rId27"/>
    <p:sldId id="904" r:id="rId28"/>
    <p:sldId id="926" r:id="rId29"/>
    <p:sldId id="905" r:id="rId30"/>
    <p:sldId id="927" r:id="rId31"/>
    <p:sldId id="887" r:id="rId32"/>
    <p:sldId id="906" r:id="rId33"/>
    <p:sldId id="888" r:id="rId34"/>
    <p:sldId id="907" r:id="rId35"/>
    <p:sldId id="908" r:id="rId36"/>
    <p:sldId id="909" r:id="rId37"/>
    <p:sldId id="910" r:id="rId38"/>
    <p:sldId id="923" r:id="rId39"/>
    <p:sldId id="911" r:id="rId40"/>
    <p:sldId id="913" r:id="rId41"/>
    <p:sldId id="914" r:id="rId42"/>
    <p:sldId id="915" r:id="rId43"/>
    <p:sldId id="916" r:id="rId44"/>
    <p:sldId id="917" r:id="rId45"/>
    <p:sldId id="919" r:id="rId46"/>
    <p:sldId id="928" r:id="rId47"/>
    <p:sldId id="920" r:id="rId48"/>
    <p:sldId id="921" r:id="rId49"/>
    <p:sldId id="924" r:id="rId50"/>
    <p:sldId id="930" r:id="rId51"/>
    <p:sldId id="931" r:id="rId52"/>
    <p:sldId id="932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B7F"/>
    <a:srgbClr val="215D9F"/>
    <a:srgbClr val="674437"/>
    <a:srgbClr val="C3DAF3"/>
    <a:srgbClr val="215FA3"/>
    <a:srgbClr val="256AB5"/>
    <a:srgbClr val="99FFCC"/>
    <a:srgbClr val="0E2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7" autoAdjust="0"/>
    <p:restoredTop sz="94420" autoAdjust="0"/>
  </p:normalViewPr>
  <p:slideViewPr>
    <p:cSldViewPr>
      <p:cViewPr>
        <p:scale>
          <a:sx n="60" d="100"/>
          <a:sy n="60" d="100"/>
        </p:scale>
        <p:origin x="-78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0F02817-AA8D-4C5C-B5B3-0E1ABA4FB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28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0083A5-1FC6-4C53-9394-D306EA9F9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BADA-C4E9-494A-A0CC-646CED9E3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6EB70-B095-4D90-9423-8BE19BFD9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34CF-879A-4897-A600-6F5D34778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29BD-6ACE-4F74-BE5D-4EC62CA61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41726-2D0D-4B09-9D5D-EFFD1C085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059B5-3146-46B3-A10C-14B95158A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61F4-D0B0-48D0-BBA0-BC16A4E8B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C3802-2F1C-4BDE-BC43-7B9C86EC1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3B2BA-BF2F-4D75-8680-32458B57A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DA047-362E-4832-B207-DABD9497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A92EA-AB42-45A5-ACEB-C43765DD1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6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1593D9CE-1BD8-448D-8315-1813C1D66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25" r:id="rId2"/>
    <p:sldLayoutId id="2147483833" r:id="rId3"/>
    <p:sldLayoutId id="2147483826" r:id="rId4"/>
    <p:sldLayoutId id="2147483827" r:id="rId5"/>
    <p:sldLayoutId id="2147483828" r:id="rId6"/>
    <p:sldLayoutId id="2147483829" r:id="rId7"/>
    <p:sldLayoutId id="2147483834" r:id="rId8"/>
    <p:sldLayoutId id="2147483835" r:id="rId9"/>
    <p:sldLayoutId id="2147483830" r:id="rId10"/>
    <p:sldLayoutId id="2147483831" r:id="rId11"/>
    <p:sldLayoutId id="214748383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B0ADAD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FFFFFF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FFFFFF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all_mill.gi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848600" cy="1066800"/>
          </a:xfrm>
          <a:solidFill>
            <a:schemeClr val="accent6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Size Reduction</a:t>
            </a:r>
            <a:endParaRPr lang="en-US" sz="3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18"/>
          <p:cNvSpPr>
            <a:spLocks noChangeArrowheads="1"/>
          </p:cNvSpPr>
          <p:nvPr/>
        </p:nvSpPr>
        <p:spPr bwMode="ltGray">
          <a:xfrm>
            <a:off x="304800" y="55626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04800" y="4419600"/>
            <a:ext cx="8610600" cy="2209800"/>
          </a:xfrm>
        </p:spPr>
        <p:txBody>
          <a:bodyPr>
            <a:normAutofit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700" b="1" dirty="0" smtClean="0">
                <a:solidFill>
                  <a:schemeClr val="tx1"/>
                </a:solidFill>
                <a:latin typeface="Palatino Linotype" pitchFamily="18" charset="0"/>
              </a:rPr>
              <a:t>By</a:t>
            </a:r>
            <a:endParaRPr lang="en-US" sz="17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700" b="1" dirty="0" smtClean="0">
                <a:solidFill>
                  <a:schemeClr val="tx1"/>
                </a:solidFill>
                <a:latin typeface="Palatino Linotype" pitchFamily="18" charset="0"/>
              </a:rPr>
              <a:t>Sidra Jabeen</a:t>
            </a:r>
            <a:endParaRPr lang="en-US" sz="28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900" b="1" dirty="0" smtClean="0">
                <a:solidFill>
                  <a:schemeClr val="tx1"/>
                </a:solidFill>
                <a:latin typeface="Palatino Linotype" pitchFamily="18" charset="0"/>
              </a:rPr>
              <a:t>Department of Chemical Engineering,</a:t>
            </a:r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900" b="1" dirty="0" smtClean="0">
                <a:solidFill>
                  <a:schemeClr val="tx1"/>
                </a:solidFill>
                <a:latin typeface="Palatino Linotype" pitchFamily="18" charset="0"/>
              </a:rPr>
              <a:t>University of Engineering &amp; Technology Lahore </a:t>
            </a:r>
            <a:endParaRPr lang="en-US" sz="19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228600"/>
            <a:ext cx="5638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Energy &amp; Power requirement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295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Cost of power and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 energy is m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ajor expense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Mechanism involved in size reduction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Material feed is distorted and strained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Energy is stored as mechanical energy of stress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Additional force beyond ultimate strength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Fracture occur 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New surfaces generated</a:t>
            </a:r>
          </a:p>
          <a:p>
            <a:pPr marL="273050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Energy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To run equipment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losses</a:t>
            </a:r>
          </a:p>
          <a:p>
            <a:pPr marL="1187450" lvl="2" indent="-27305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  <a:p>
            <a:pPr marL="1187450" lvl="2" indent="-27305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 </a:t>
            </a:r>
            <a:endParaRPr lang="en-GB" sz="2400" b="1" baseline="30000" dirty="0" smtClean="0">
              <a:latin typeface="Palatino Linotyp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6096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Crushing efficiency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Efficiency 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 =  Output / Input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Crushing efficiency is the ratio of surface energy created by crushing to the energy absorbed by the solid</a:t>
            </a:r>
          </a:p>
          <a:p>
            <a:pPr marL="1187450" lvl="2" indent="-27305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err="1" smtClean="0">
                <a:latin typeface="Palatino Linotype" pitchFamily="18" charset="0"/>
                <a:cs typeface="+mn-cs"/>
              </a:rPr>
              <a:t>e</a:t>
            </a:r>
            <a:r>
              <a:rPr lang="en-GB" b="1" baseline="-25000" dirty="0" err="1" smtClean="0">
                <a:latin typeface="Palatino Linotype" pitchFamily="18" charset="0"/>
                <a:cs typeface="+mn-cs"/>
              </a:rPr>
              <a:t>s</a:t>
            </a:r>
            <a:r>
              <a:rPr lang="en-GB" b="1" dirty="0" smtClean="0">
                <a:latin typeface="Palatino Linotype" pitchFamily="18" charset="0"/>
                <a:cs typeface="+mn-cs"/>
              </a:rPr>
              <a:t> = surface energy created per unit area</a:t>
            </a:r>
          </a:p>
          <a:p>
            <a:pPr marL="1187450" lvl="2" indent="-27305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GB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ΔA</a:t>
            </a:r>
            <a:r>
              <a:rPr kumimoji="0" lang="en-GB" b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w</a:t>
            </a:r>
            <a:r>
              <a:rPr kumimoji="0" lang="en-GB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 = specific surface created per unit mass</a:t>
            </a:r>
          </a:p>
          <a:p>
            <a:pPr marL="1187450" lvl="2" indent="-27305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err="1" smtClean="0">
                <a:latin typeface="Palatino Linotype" pitchFamily="18" charset="0"/>
                <a:cs typeface="+mn-cs"/>
              </a:rPr>
              <a:t>W</a:t>
            </a:r>
            <a:r>
              <a:rPr lang="en-GB" b="1" baseline="-25000" dirty="0" err="1" smtClean="0">
                <a:latin typeface="Palatino Linotype" pitchFamily="18" charset="0"/>
                <a:cs typeface="+mn-cs"/>
              </a:rPr>
              <a:t>n</a:t>
            </a:r>
            <a:r>
              <a:rPr lang="en-GB" b="1" dirty="0" smtClean="0">
                <a:latin typeface="Palatino Linotype" pitchFamily="18" charset="0"/>
                <a:cs typeface="+mn-cs"/>
              </a:rPr>
              <a:t> = mechanical energy absorbed per unit mass of material</a:t>
            </a:r>
          </a:p>
          <a:p>
            <a:pPr lvl="2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endParaRPr lang="en-GB" b="1" dirty="0" smtClean="0">
              <a:latin typeface="Palatino Linotype" pitchFamily="18" charset="0"/>
              <a:cs typeface="+mn-cs"/>
            </a:endParaRPr>
          </a:p>
          <a:p>
            <a:pPr lvl="2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endParaRPr lang="en-GB" b="1" dirty="0" smtClean="0">
              <a:latin typeface="Palatino Linotype" pitchFamily="18" charset="0"/>
              <a:cs typeface="+mn-cs"/>
            </a:endParaRPr>
          </a:p>
          <a:p>
            <a:pPr marL="1187450" lvl="2" indent="-27305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GB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As           </a:t>
            </a:r>
            <a:r>
              <a:rPr kumimoji="0" lang="en-GB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e</a:t>
            </a:r>
            <a:r>
              <a:rPr kumimoji="0" lang="en-GB" b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s</a:t>
            </a:r>
            <a:r>
              <a:rPr kumimoji="0" lang="en-GB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   &lt;&lt;&lt;   </a:t>
            </a:r>
            <a:r>
              <a:rPr kumimoji="0" lang="en-GB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W</a:t>
            </a:r>
            <a:r>
              <a:rPr kumimoji="0" lang="en-GB" b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n</a:t>
            </a:r>
            <a:r>
              <a:rPr kumimoji="0" lang="en-GB" b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   </a:t>
            </a:r>
          </a:p>
          <a:p>
            <a:pPr marL="1187450" lvl="2" indent="-27305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GB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Efficiency   &lt;&lt;&lt;  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638675"/>
            <a:ext cx="2676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6096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Mechanical efficiency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Mechanical e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fficiency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 =  Energy absorbed by solid / Energy supplied to machine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endParaRPr lang="en-GB" sz="2000" b="1" dirty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endParaRPr lang="en-GB" sz="2000" b="1" dirty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	Where W = Energy supplied to machine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124200"/>
            <a:ext cx="378686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6096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Power requirement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If m = feed rate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Then  P = mW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or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819400"/>
            <a:ext cx="3557588" cy="107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648200"/>
            <a:ext cx="3962400" cy="104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04800"/>
            <a:ext cx="5638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Laws of Size Reduction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295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To express energy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 required for size reduction of a solid material in terms of the sizes of feed and products.</a:t>
            </a:r>
          </a:p>
          <a:p>
            <a:pPr marL="273050" lvl="0" indent="-27305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en-GB" sz="2000" b="1" dirty="0" smtClean="0">
                <a:latin typeface="Palatino Linotype" pitchFamily="18" charset="0"/>
              </a:rPr>
              <a:t>Energy required depends on:</a:t>
            </a:r>
          </a:p>
          <a:p>
            <a:pPr marL="1644650" lvl="3" indent="-27305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</a:rPr>
              <a:t>Amount of material</a:t>
            </a:r>
          </a:p>
          <a:p>
            <a:pPr marL="1644650" lvl="3" indent="-27305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</a:rPr>
              <a:t>Composition and structure </a:t>
            </a:r>
          </a:p>
          <a:p>
            <a:pPr marL="1644650" lvl="3" indent="-27305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</a:rPr>
              <a:t>Nature of equipment </a:t>
            </a:r>
          </a:p>
          <a:p>
            <a:pPr marL="1644650" lvl="3" indent="-27305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</a:rPr>
              <a:t>Size of particle</a:t>
            </a:r>
            <a:endParaRPr lang="en-GB" sz="2000" b="1" dirty="0" smtClean="0">
              <a:latin typeface="Palatino Linotype" pitchFamily="18" charset="0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i="1" dirty="0" smtClean="0">
                <a:solidFill>
                  <a:srgbClr val="FF0000"/>
                </a:solidFill>
                <a:latin typeface="Palatino Linotype" pitchFamily="18" charset="0"/>
                <a:cs typeface="+mn-cs"/>
              </a:rPr>
              <a:t>For same reduction ratio, the energy required for reduction of unit mass of solid material in a given machine is higher for smaller particles.</a:t>
            </a:r>
          </a:p>
          <a:p>
            <a:pPr marL="1187450" lvl="2" indent="-27305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 </a:t>
            </a:r>
            <a:endParaRPr lang="en-GB" sz="2400" b="1" baseline="30000" dirty="0" smtClean="0">
              <a:latin typeface="Palatino Linotyp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6096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Rittinger Law  (1867)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“Work required to crush a given amount of material is proportional to new surface created / increase in specific surface”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Hypothesis 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i="1" dirty="0" smtClean="0">
                <a:latin typeface="Palatino Linotype" pitchFamily="18" charset="0"/>
                <a:cs typeface="+mn-cs"/>
              </a:rPr>
              <a:t>Energy requirement is usually 200-300 times that required for creation of new surfaces.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505200"/>
            <a:ext cx="2438400" cy="83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6096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Kick’s Law  (1885)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“Work required for crushing a given amount of material is constant for same reduction ratio”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Unrealistic</a:t>
            </a:r>
          </a:p>
          <a:p>
            <a:pPr marL="273050" lvl="0" indent="-27305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Same energy to convert 10 </a:t>
            </a:r>
            <a:r>
              <a:rPr lang="el-GR" sz="2000" b="1" i="1" dirty="0" smtClean="0">
                <a:latin typeface="Palatino Linotype" pitchFamily="18" charset="0"/>
                <a:cs typeface="+mn-cs"/>
              </a:rPr>
              <a:t>μ</a:t>
            </a:r>
            <a:r>
              <a:rPr lang="en-US" sz="2000" b="1" dirty="0" smtClean="0">
                <a:latin typeface="Palatino Linotype" pitchFamily="18" charset="0"/>
                <a:cs typeface="+mn-cs"/>
              </a:rPr>
              <a:t>m to 1 </a:t>
            </a:r>
            <a:r>
              <a:rPr lang="el-GR" sz="2000" b="1" i="1" dirty="0" smtClean="0">
                <a:latin typeface="Palatino Linotype" pitchFamily="18" charset="0"/>
              </a:rPr>
              <a:t>μ</a:t>
            </a:r>
            <a:r>
              <a:rPr lang="en-US" sz="2000" b="1" dirty="0" smtClean="0">
                <a:latin typeface="Palatino Linotype" pitchFamily="18" charset="0"/>
              </a:rPr>
              <a:t>m and 1 m to 10 cm</a:t>
            </a:r>
            <a:endParaRPr lang="en-GB" sz="2000" b="1" dirty="0" smtClean="0">
              <a:latin typeface="Palatino Linotype" pitchFamily="18" charset="0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048000"/>
            <a:ext cx="1981200" cy="91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6096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Bond’s Law  (1952)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“Work required to form particle of size D</a:t>
            </a:r>
            <a:r>
              <a:rPr lang="en-GB" sz="2000" b="1" baseline="-25000" dirty="0" smtClean="0">
                <a:latin typeface="Palatino Linotype" pitchFamily="18" charset="0"/>
                <a:cs typeface="+mn-cs"/>
              </a:rPr>
              <a:t>p</a:t>
            </a:r>
            <a:r>
              <a:rPr lang="en-GB" sz="2000" b="1" dirty="0" smtClean="0">
                <a:latin typeface="Palatino Linotype" pitchFamily="18" charset="0"/>
                <a:cs typeface="+mn-cs"/>
              </a:rPr>
              <a:t> from very large feed is proportional to square root of the surface to volume ratio of the product”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427789"/>
            <a:ext cx="1452563" cy="76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6096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Work Index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Gross energy required in kWh per ton of feed needed to reduce very large feed to such a size that 80% of the product passes a 100 </a:t>
            </a:r>
            <a:r>
              <a:rPr lang="el-GR" sz="2000" b="1" dirty="0" smtClean="0">
                <a:latin typeface="Palatino Linotype" pitchFamily="18" charset="0"/>
                <a:cs typeface="+mn-cs"/>
              </a:rPr>
              <a:t>μ</a:t>
            </a:r>
            <a:r>
              <a:rPr lang="en-US" sz="2000" b="1" dirty="0" smtClean="0">
                <a:latin typeface="Palatino Linotype" pitchFamily="18" charset="0"/>
                <a:cs typeface="+mn-cs"/>
              </a:rPr>
              <a:t>m screen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endParaRPr lang="en-US" sz="2000" b="1" dirty="0" smtClean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endParaRPr lang="en-US" sz="2000" b="1" dirty="0" smtClean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sz="2000" b="1" dirty="0" smtClean="0">
                <a:latin typeface="Palatino Linotype" pitchFamily="18" charset="0"/>
                <a:cs typeface="+mn-cs"/>
              </a:rPr>
              <a:t>If 80% of feed passes from mesh size </a:t>
            </a:r>
            <a:r>
              <a:rPr lang="en-US" sz="2000" b="1" dirty="0" err="1" smtClean="0">
                <a:latin typeface="Palatino Linotype" pitchFamily="18" charset="0"/>
                <a:cs typeface="+mn-cs"/>
              </a:rPr>
              <a:t>D</a:t>
            </a:r>
            <a:r>
              <a:rPr lang="en-US" sz="2000" b="1" baseline="-25000" dirty="0" err="1" smtClean="0">
                <a:latin typeface="Palatino Linotype" pitchFamily="18" charset="0"/>
                <a:cs typeface="+mn-cs"/>
              </a:rPr>
              <a:t>pa</a:t>
            </a:r>
            <a:r>
              <a:rPr lang="en-US" sz="2000" b="1" dirty="0" smtClean="0">
                <a:latin typeface="Palatino Linotype" pitchFamily="18" charset="0"/>
                <a:cs typeface="+mn-cs"/>
              </a:rPr>
              <a:t> and 80% of product of mesh size </a:t>
            </a:r>
            <a:r>
              <a:rPr lang="en-US" sz="2000" b="1" dirty="0" err="1" smtClean="0">
                <a:latin typeface="Palatino Linotype" pitchFamily="18" charset="0"/>
                <a:cs typeface="+mn-cs"/>
              </a:rPr>
              <a:t>D</a:t>
            </a:r>
            <a:r>
              <a:rPr lang="en-US" sz="2000" b="1" baseline="-25000" dirty="0" err="1" smtClean="0">
                <a:latin typeface="Palatino Linotype" pitchFamily="18" charset="0"/>
                <a:cs typeface="+mn-cs"/>
              </a:rPr>
              <a:t>pb</a:t>
            </a:r>
            <a:endParaRPr lang="en-GB" sz="2000" b="1" baseline="-25000" dirty="0" smtClean="0">
              <a:latin typeface="Palatino Linotype" pitchFamily="18" charset="0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352800"/>
            <a:ext cx="45148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416520"/>
            <a:ext cx="3848100" cy="90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6096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Differential form of Laws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Generalized differential equation for given cases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  N = 1,  		Kick’s Law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  N = 2,  		Rittinger’s Law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  N = 1.5,		Bond’s Law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590800"/>
            <a:ext cx="26098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66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038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>
                <a:latin typeface="Palatino Linotype" pitchFamily="18" charset="0"/>
              </a:rPr>
              <a:t>Large size particles are converted into smaller particles. The process is also called as comminution.</a:t>
            </a:r>
            <a:endParaRPr lang="en-GB" sz="2000" b="1" dirty="0" smtClean="0">
              <a:latin typeface="Palatino Linotyp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GB" sz="2000" b="1" dirty="0" smtClean="0">
              <a:latin typeface="Palatino Linotype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GB" sz="2000" b="1" dirty="0" smtClean="0">
              <a:latin typeface="Palatino Linotype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GB" sz="2000" b="1" dirty="0" smtClean="0">
              <a:latin typeface="Palatino Linotyp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8382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Size Reduction</a:t>
            </a:r>
          </a:p>
          <a:p>
            <a:pPr algn="ctr">
              <a:defRPr/>
            </a:pP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4724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B29BD-6ACE-4F74-BE5D-4EC62CA61D3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76400" y="2209800"/>
            <a:ext cx="60960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SIZE-REDUCTION EQUIPMENTS</a:t>
            </a:r>
          </a:p>
          <a:p>
            <a:pPr algn="ctr"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143000" y="1585913"/>
            <a:ext cx="3895618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b="1" dirty="0">
                <a:latin typeface="Palatino Linotype" pitchFamily="18" charset="0"/>
              </a:rPr>
              <a:t>A. Crushers (coarse and fine)</a:t>
            </a:r>
          </a:p>
          <a:p>
            <a:pPr marL="342900" indent="-342900"/>
            <a:r>
              <a:rPr lang="en-US" b="1" dirty="0">
                <a:latin typeface="Palatino Linotype" pitchFamily="18" charset="0"/>
              </a:rPr>
              <a:t>	1.	Jaw crushers</a:t>
            </a:r>
          </a:p>
          <a:p>
            <a:pPr marL="342900" indent="-342900"/>
            <a:r>
              <a:rPr lang="en-US" b="1" dirty="0">
                <a:latin typeface="Palatino Linotype" pitchFamily="18" charset="0"/>
              </a:rPr>
              <a:t>	2.	Gyratory crushers</a:t>
            </a:r>
          </a:p>
          <a:p>
            <a:pPr marL="342900" indent="-342900"/>
            <a:r>
              <a:rPr lang="en-US" b="1" dirty="0">
                <a:latin typeface="Palatino Linotype" pitchFamily="18" charset="0"/>
              </a:rPr>
              <a:t>	3.	Crushing rolls</a:t>
            </a:r>
          </a:p>
          <a:p>
            <a:pPr marL="342900" indent="-342900"/>
            <a:endParaRPr lang="en-US" sz="1400" b="1" dirty="0">
              <a:latin typeface="Palatino Linotype" pitchFamily="18" charset="0"/>
            </a:endParaRPr>
          </a:p>
          <a:p>
            <a:pPr marL="342900" indent="-342900"/>
            <a:r>
              <a:rPr lang="en-US" b="1" dirty="0">
                <a:latin typeface="Palatino Linotype" pitchFamily="18" charset="0"/>
              </a:rPr>
              <a:t>B. Grinders (intermediate and fine)</a:t>
            </a:r>
          </a:p>
          <a:p>
            <a:pPr marL="342900" indent="-342900"/>
            <a:r>
              <a:rPr lang="en-US" b="1" dirty="0">
                <a:latin typeface="Palatino Linotype" pitchFamily="18" charset="0"/>
              </a:rPr>
              <a:t>	1.	Hammer mills, Impactors</a:t>
            </a:r>
          </a:p>
          <a:p>
            <a:pPr marL="342900" indent="-342900"/>
            <a:r>
              <a:rPr lang="en-US" b="1" dirty="0">
                <a:latin typeface="Palatino Linotype" pitchFamily="18" charset="0"/>
              </a:rPr>
              <a:t>	2.	Attrition mills</a:t>
            </a:r>
          </a:p>
          <a:p>
            <a:pPr marL="342900" indent="-342900"/>
            <a:r>
              <a:rPr lang="en-US" b="1" dirty="0">
                <a:latin typeface="Palatino Linotype" pitchFamily="18" charset="0"/>
              </a:rPr>
              <a:t>	3.	Tumbling mills</a:t>
            </a:r>
          </a:p>
          <a:p>
            <a:pPr marL="342900" indent="-342900"/>
            <a:r>
              <a:rPr lang="en-US" b="1" dirty="0">
                <a:latin typeface="Palatino Linotype" pitchFamily="18" charset="0"/>
              </a:rPr>
              <a:t>		a. Rod mills</a:t>
            </a:r>
          </a:p>
          <a:p>
            <a:pPr marL="342900" indent="-342900"/>
            <a:r>
              <a:rPr lang="en-US" b="1" dirty="0">
                <a:latin typeface="Palatino Linotype" pitchFamily="18" charset="0"/>
              </a:rPr>
              <a:t>		b. Ball </a:t>
            </a:r>
            <a:r>
              <a:rPr lang="en-US" b="1" dirty="0" smtClean="0">
                <a:latin typeface="Palatino Linotype" pitchFamily="18" charset="0"/>
              </a:rPr>
              <a:t>mills</a:t>
            </a:r>
            <a:endParaRPr lang="en-US" b="1" dirty="0">
              <a:latin typeface="Palatino Linotype" pitchFamily="18" charset="0"/>
            </a:endParaRPr>
          </a:p>
          <a:p>
            <a:pPr marL="342900" indent="-342900"/>
            <a:r>
              <a:rPr lang="en-US" b="1" dirty="0">
                <a:latin typeface="Palatino Linotype" pitchFamily="18" charset="0"/>
              </a:rPr>
              <a:t>C. Ultrafine grinders</a:t>
            </a:r>
          </a:p>
          <a:p>
            <a:pPr marL="342900" indent="-342900"/>
            <a:r>
              <a:rPr lang="en-US" b="1" dirty="0">
                <a:latin typeface="Palatino Linotype" pitchFamily="18" charset="0"/>
              </a:rPr>
              <a:t>	1.	Fluid-energy </a:t>
            </a:r>
            <a:r>
              <a:rPr lang="en-US" b="1" dirty="0" smtClean="0">
                <a:latin typeface="Palatino Linotype" pitchFamily="18" charset="0"/>
              </a:rPr>
              <a:t>mills</a:t>
            </a:r>
          </a:p>
          <a:p>
            <a:pPr marL="342900" indent="-342900"/>
            <a:r>
              <a:rPr lang="en-US" b="1" dirty="0" smtClean="0">
                <a:latin typeface="Palatino Linotype" pitchFamily="18" charset="0"/>
              </a:rPr>
              <a:t>	2. 	In. Classified H.M</a:t>
            </a:r>
          </a:p>
          <a:p>
            <a:pPr marL="342900" indent="-342900"/>
            <a:r>
              <a:rPr lang="en-US" b="1" dirty="0" smtClean="0">
                <a:latin typeface="Palatino Linotype" pitchFamily="18" charset="0"/>
              </a:rPr>
              <a:t>	3.	Agitated Mills</a:t>
            </a:r>
            <a:endParaRPr lang="en-US" b="1" dirty="0">
              <a:latin typeface="Palatino Linotype" pitchFamily="18" charset="0"/>
            </a:endParaRPr>
          </a:p>
          <a:p>
            <a:pPr marL="342900" indent="-342900"/>
            <a:r>
              <a:rPr lang="en-US" b="1" dirty="0">
                <a:latin typeface="Palatino Linotype" pitchFamily="18" charset="0"/>
              </a:rPr>
              <a:t>D. </a:t>
            </a:r>
            <a:r>
              <a:rPr lang="en-US" b="1" dirty="0" smtClean="0">
                <a:latin typeface="Palatino Linotype" pitchFamily="18" charset="0"/>
              </a:rPr>
              <a:t>Cutting </a:t>
            </a:r>
            <a:r>
              <a:rPr lang="en-US" b="1" dirty="0">
                <a:latin typeface="Palatino Linotype" pitchFamily="18" charset="0"/>
              </a:rPr>
              <a:t>machines</a:t>
            </a:r>
          </a:p>
          <a:p>
            <a:pPr marL="342900" indent="-342900"/>
            <a:r>
              <a:rPr lang="en-US" b="1" dirty="0">
                <a:latin typeface="Palatino Linotype" pitchFamily="18" charset="0"/>
              </a:rPr>
              <a:t>	1.	Knife cutters, slitters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1209844" y="1066800"/>
            <a:ext cx="6692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Palatino Linotype" pitchFamily="18" charset="0"/>
              </a:rPr>
              <a:t>The principal types of size-reduction machines are as follows:</a:t>
            </a:r>
          </a:p>
        </p:txBody>
      </p:sp>
      <p:sp>
        <p:nvSpPr>
          <p:cNvPr id="30726" name="AutoShape 7"/>
          <p:cNvSpPr>
            <a:spLocks/>
          </p:cNvSpPr>
          <p:nvPr/>
        </p:nvSpPr>
        <p:spPr bwMode="auto">
          <a:xfrm>
            <a:off x="4334044" y="1662113"/>
            <a:ext cx="228600" cy="928687"/>
          </a:xfrm>
          <a:prstGeom prst="rightBrace">
            <a:avLst>
              <a:gd name="adj1" fmla="val 2499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Palatino Linotype" pitchFamily="18" charset="0"/>
            </a:endParaRP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4638844" y="1665982"/>
            <a:ext cx="350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b="1" dirty="0">
                <a:latin typeface="Palatino Linotype" pitchFamily="18" charset="0"/>
              </a:rPr>
              <a:t>Coarse mine material </a:t>
            </a:r>
            <a:r>
              <a:rPr lang="en-US" sz="1600" b="1" dirty="0" smtClean="0">
                <a:latin typeface="Palatino Linotype" pitchFamily="18" charset="0"/>
              </a:rPr>
              <a:t>is crushed into </a:t>
            </a:r>
            <a:r>
              <a:rPr lang="en-US" sz="1600" b="1" dirty="0">
                <a:latin typeface="Palatino Linotype" pitchFamily="18" charset="0"/>
              </a:rPr>
              <a:t>lumps of 250 to 150 mm. Again these lumps are broken into </a:t>
            </a:r>
            <a:r>
              <a:rPr lang="en-US" sz="1600" b="1" dirty="0" smtClean="0">
                <a:latin typeface="Palatino Linotype" pitchFamily="18" charset="0"/>
              </a:rPr>
              <a:t>particle </a:t>
            </a:r>
            <a:r>
              <a:rPr lang="en-US" sz="1600" b="1" dirty="0">
                <a:latin typeface="Palatino Linotype" pitchFamily="18" charset="0"/>
              </a:rPr>
              <a:t>of 6 mm in size.</a:t>
            </a:r>
          </a:p>
        </p:txBody>
      </p:sp>
      <p:sp>
        <p:nvSpPr>
          <p:cNvPr id="30728" name="AutoShape 10"/>
          <p:cNvSpPr>
            <a:spLocks/>
          </p:cNvSpPr>
          <p:nvPr/>
        </p:nvSpPr>
        <p:spPr bwMode="auto">
          <a:xfrm>
            <a:off x="5029200" y="2971801"/>
            <a:ext cx="76200" cy="1600200"/>
          </a:xfrm>
          <a:prstGeom prst="rightBrace">
            <a:avLst>
              <a:gd name="adj1" fmla="val 4998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Palatino Linotype" pitchFamily="18" charset="0"/>
            </a:endParaRPr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5324644" y="3002340"/>
            <a:ext cx="35907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Palatino Linotype" pitchFamily="18" charset="0"/>
              </a:rPr>
              <a:t>Grinders reduce crushed feed to powder. The </a:t>
            </a:r>
            <a:r>
              <a:rPr lang="en-US" sz="1600" b="1" dirty="0">
                <a:latin typeface="Palatino Linotype" pitchFamily="18" charset="0"/>
              </a:rPr>
              <a:t>product from an intermediate grinder might pass a 40-mesh screen and product from fine grinders pass a 200-mesh screen with a 74 </a:t>
            </a:r>
            <a:r>
              <a:rPr lang="en-US" sz="1600" b="1" dirty="0">
                <a:latin typeface="Palatino Linotype" pitchFamily="18" charset="0"/>
                <a:sym typeface="Symbol" pitchFamily="18" charset="2"/>
              </a:rPr>
              <a:t>m opening.</a:t>
            </a:r>
          </a:p>
        </p:txBody>
      </p:sp>
      <p:sp>
        <p:nvSpPr>
          <p:cNvPr id="30730" name="AutoShape 12"/>
          <p:cNvSpPr>
            <a:spLocks/>
          </p:cNvSpPr>
          <p:nvPr/>
        </p:nvSpPr>
        <p:spPr bwMode="auto">
          <a:xfrm>
            <a:off x="4181644" y="4876800"/>
            <a:ext cx="161756" cy="838200"/>
          </a:xfrm>
          <a:prstGeom prst="rightBrace">
            <a:avLst>
              <a:gd name="adj1" fmla="val 2500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Palatino Linotype" pitchFamily="18" charset="0"/>
            </a:endParaRPr>
          </a:p>
        </p:txBody>
      </p:sp>
      <p:sp>
        <p:nvSpPr>
          <p:cNvPr id="30731" name="Text Box 13"/>
          <p:cNvSpPr txBox="1">
            <a:spLocks noChangeArrowheads="1"/>
          </p:cNvSpPr>
          <p:nvPr/>
        </p:nvSpPr>
        <p:spPr bwMode="auto">
          <a:xfrm>
            <a:off x="4791244" y="4977825"/>
            <a:ext cx="19905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Palatino Linotype" pitchFamily="18" charset="0"/>
              </a:rPr>
              <a:t>Feed &lt; 6 mm</a:t>
            </a:r>
          </a:p>
          <a:p>
            <a:pPr algn="just"/>
            <a:r>
              <a:rPr lang="en-US" sz="1600" b="1" dirty="0">
                <a:latin typeface="Palatino Linotype" pitchFamily="18" charset="0"/>
              </a:rPr>
              <a:t>Product: 1- 50 </a:t>
            </a:r>
            <a:r>
              <a:rPr lang="en-US" sz="1600" b="1" dirty="0">
                <a:latin typeface="Palatino Linotype" pitchFamily="18" charset="0"/>
                <a:sym typeface="Symbol" pitchFamily="18" charset="2"/>
              </a:rPr>
              <a:t>m</a:t>
            </a:r>
            <a:endParaRPr lang="en-US" sz="1600" b="1" dirty="0">
              <a:latin typeface="Palatino Linotype" pitchFamily="18" charset="0"/>
            </a:endParaRPr>
          </a:p>
        </p:txBody>
      </p:sp>
      <p:sp>
        <p:nvSpPr>
          <p:cNvPr id="30732" name="AutoShape 14"/>
          <p:cNvSpPr>
            <a:spLocks/>
          </p:cNvSpPr>
          <p:nvPr/>
        </p:nvSpPr>
        <p:spPr bwMode="auto">
          <a:xfrm>
            <a:off x="4334044" y="58674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Palatino Linotype" pitchFamily="18" charset="0"/>
            </a:endParaRP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4724400" y="5791200"/>
            <a:ext cx="3419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Palatino Linotype" pitchFamily="18" charset="0"/>
              </a:rPr>
              <a:t>Give particles of definite size and shape, 2 </a:t>
            </a:r>
            <a:r>
              <a:rPr lang="en-US" sz="1600" b="1" dirty="0">
                <a:latin typeface="Palatino Linotype" pitchFamily="18" charset="0"/>
              </a:rPr>
              <a:t>to 10 mm in length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" y="304800"/>
            <a:ext cx="426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Size Reduction Equipments</a:t>
            </a:r>
          </a:p>
          <a:p>
            <a:pPr algn="ctr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07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7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72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 animBg="1"/>
      <p:bldP spid="30727" grpId="0"/>
      <p:bldP spid="30728" grpId="0" animBg="1"/>
      <p:bldP spid="30729" grpId="0"/>
      <p:bldP spid="30730" grpId="0" animBg="1"/>
      <p:bldP spid="30731" grpId="0"/>
      <p:bldP spid="30732" grpId="0" animBg="1"/>
      <p:bldP spid="307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609600" y="1066800"/>
            <a:ext cx="8001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Slow-speed machines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coarse reduction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</a:t>
            </a:r>
            <a:r>
              <a:rPr lang="en-US" sz="2000" b="1" dirty="0">
                <a:latin typeface="Palatino Linotype" pitchFamily="18" charset="0"/>
              </a:rPr>
              <a:t>large quantities of solids.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The </a:t>
            </a:r>
            <a:r>
              <a:rPr lang="en-US" sz="2000" b="1" dirty="0">
                <a:latin typeface="Palatino Linotype" pitchFamily="18" charset="0"/>
              </a:rPr>
              <a:t>main types are </a:t>
            </a:r>
            <a:endParaRPr lang="en-US" sz="2000" b="1" dirty="0" smtClean="0">
              <a:latin typeface="Palatino Linotype" pitchFamily="18" charset="0"/>
            </a:endParaRP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Palatino Linotype" pitchFamily="18" charset="0"/>
              </a:rPr>
              <a:t> jaw crushers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Palatino Linotype" pitchFamily="18" charset="0"/>
              </a:rPr>
              <a:t> gyratory crushers 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Palatino Linotype" pitchFamily="18" charset="0"/>
              </a:rPr>
              <a:t> smooth-roll </a:t>
            </a:r>
            <a:r>
              <a:rPr lang="en-US" b="1" dirty="0">
                <a:latin typeface="Palatino Linotype" pitchFamily="18" charset="0"/>
              </a:rPr>
              <a:t>crushers </a:t>
            </a:r>
            <a:r>
              <a:rPr lang="en-US" b="1" dirty="0" smtClean="0">
                <a:latin typeface="Palatino Linotype" pitchFamily="18" charset="0"/>
              </a:rPr>
              <a:t> 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Palatino Linotype" pitchFamily="18" charset="0"/>
              </a:rPr>
              <a:t> Toothed-roll crushers </a:t>
            </a:r>
            <a:endParaRPr lang="en-US" b="1" dirty="0">
              <a:latin typeface="Palatino Linotype" pitchFamily="18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The </a:t>
            </a:r>
            <a:r>
              <a:rPr lang="en-US" sz="2000" b="1" dirty="0">
                <a:latin typeface="Palatino Linotype" pitchFamily="18" charset="0"/>
              </a:rPr>
              <a:t>first three operate by compression </a:t>
            </a:r>
            <a:r>
              <a:rPr lang="en-US" sz="2000" b="1" dirty="0" smtClean="0">
                <a:latin typeface="Palatino Linotype" pitchFamily="18" charset="0"/>
              </a:rPr>
              <a:t>and toothed-roll </a:t>
            </a:r>
            <a:r>
              <a:rPr lang="en-US" sz="2000" b="1" dirty="0">
                <a:latin typeface="Palatino Linotype" pitchFamily="18" charset="0"/>
              </a:rPr>
              <a:t>crushers tear the feed apart as well as crush </a:t>
            </a:r>
            <a:r>
              <a:rPr lang="en-US" sz="2000" b="1" dirty="0" smtClean="0">
                <a:latin typeface="Palatino Linotype" pitchFamily="18" charset="0"/>
              </a:rPr>
              <a:t>it.</a:t>
            </a:r>
            <a:endParaRPr lang="en-US" sz="2000" b="1" dirty="0">
              <a:latin typeface="Palatino Linotype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Crushers </a:t>
            </a:r>
          </a:p>
          <a:p>
            <a:pPr algn="ctr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066800"/>
            <a:ext cx="8001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Two jaw - V opening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One – Fixed jaw – anvil jaw</a:t>
            </a:r>
            <a:endParaRPr lang="en-US" sz="2000" b="1" dirty="0">
              <a:latin typeface="Palatino Linotype" pitchFamily="18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Other – moving jaw – swinging jaw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Angle b/w jaws 20</a:t>
            </a:r>
            <a:r>
              <a:rPr lang="en-US" sz="2000" b="1" baseline="30000" dirty="0" smtClean="0">
                <a:latin typeface="Palatino Linotype" pitchFamily="18" charset="0"/>
              </a:rPr>
              <a:t>o</a:t>
            </a:r>
            <a:r>
              <a:rPr lang="en-US" sz="2000" b="1" dirty="0" smtClean="0">
                <a:latin typeface="Palatino Linotype" pitchFamily="18" charset="0"/>
              </a:rPr>
              <a:t> – 30</a:t>
            </a:r>
            <a:r>
              <a:rPr lang="en-US" sz="2000" b="1" baseline="30000" dirty="0" smtClean="0">
                <a:latin typeface="Palatino Linotype" pitchFamily="18" charset="0"/>
              </a:rPr>
              <a:t>o</a:t>
            </a:r>
            <a:r>
              <a:rPr lang="en-US" sz="2000" b="1" dirty="0" smtClean="0">
                <a:latin typeface="Palatino Linotype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Jaws are flat or slightly bulged</a:t>
            </a:r>
            <a:endParaRPr lang="en-US" b="1" dirty="0" smtClean="0">
              <a:latin typeface="Palatino Linotype" pitchFamily="18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crushed at upper portion &amp; then dropped and recrushed at narrow end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250 – 400 times per min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Feed size = 1.8 m and product size = 250 mm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Capacity = 1200 ton/</a:t>
            </a:r>
            <a:r>
              <a:rPr lang="en-US" sz="2000" b="1" dirty="0" err="1" smtClean="0">
                <a:latin typeface="Palatino Linotype" pitchFamily="18" charset="0"/>
              </a:rPr>
              <a:t>hr</a:t>
            </a:r>
            <a:r>
              <a:rPr lang="en-US" sz="2000" b="1" dirty="0" smtClean="0">
                <a:latin typeface="Palatino Linotype" pitchFamily="18" charset="0"/>
              </a:rPr>
              <a:t> </a:t>
            </a:r>
            <a:endParaRPr lang="en-US" sz="2000" b="1" dirty="0">
              <a:latin typeface="Palatino Linotype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Jaw Crushers </a:t>
            </a:r>
          </a:p>
          <a:p>
            <a:pPr algn="ctr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9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572000" y="885825"/>
            <a:ext cx="42100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590800"/>
            <a:ext cx="37147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57200" y="3810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Jaw Crushers</a:t>
            </a:r>
          </a:p>
          <a:p>
            <a:pPr algn="ctr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838200"/>
            <a:ext cx="8001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Jaw crusher with circular jaws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Conical crushing head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Funnel shaped casing open at the top</a:t>
            </a:r>
            <a:endParaRPr lang="en-US" sz="2000" b="1" dirty="0">
              <a:latin typeface="Palatino Linotype" pitchFamily="18" charset="0"/>
            </a:endParaRP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Crushing head is carried on heavy shaft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solid broken and re-broken again &amp; again 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125-425 gyrations per min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motion – Slow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Product – continuous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Capacity – 4500 ton / hr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Relatively less power as well as maintenance required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Gyratory Crushers </a:t>
            </a:r>
          </a:p>
          <a:p>
            <a:pPr algn="ctr">
              <a:defRPr/>
            </a:pP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3276600" cy="335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37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14400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Mobeen\Desktop\Cone-Crusher-movi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0005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57200" y="3810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Gyratory Crushers </a:t>
            </a:r>
          </a:p>
          <a:p>
            <a:pPr algn="ctr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228600" y="1151038"/>
            <a:ext cx="8001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Heavy rolls rotating at slow speeds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two heavy smooth faced metal rolls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turning on parallel horizontal axis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compression b/w rolls and then drop out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turn to each other with same speed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50 – 300 rpm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narrow faces as compared to diameter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feed   12 – 75 mm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product  12 – 1 mm</a:t>
            </a:r>
          </a:p>
          <a:p>
            <a:pPr algn="just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R.R &lt; 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Crushing Rolls </a:t>
            </a:r>
          </a:p>
          <a:p>
            <a:pPr algn="ctr">
              <a:defRPr/>
            </a:pP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733425"/>
            <a:ext cx="37814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37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B29BD-6ACE-4F74-BE5D-4EC62CA61D3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00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Mobeen\Desktop\Roll_Crush_An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43075"/>
            <a:ext cx="34194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57200" y="3810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Crushing Rolls </a:t>
            </a:r>
          </a:p>
          <a:p>
            <a:pPr algn="ctr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08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762000" y="1151038"/>
            <a:ext cx="7162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Roll faces – corrugations , breaker bar, teeth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may be One roll or Two rolls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One roll working again a stationary curved breaker plate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Disintegrators – two corrugated rolls – different speeds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Small high speed rolls with transverse breaker bars on its face turning toward a large slow speed smooth rolls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versatile but cannot handle very hard material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Compression + Impact + Shear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Feed &lt; 500 mm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Capacity  </a:t>
            </a:r>
            <a:r>
              <a:rPr lang="en-US" sz="2000" b="1" dirty="0" err="1" smtClean="0">
                <a:latin typeface="Palatino Linotype" pitchFamily="18" charset="0"/>
              </a:rPr>
              <a:t>upto</a:t>
            </a:r>
            <a:r>
              <a:rPr lang="en-US" sz="2000" b="1" dirty="0" smtClean="0">
                <a:latin typeface="Palatino Linotype" pitchFamily="18" charset="0"/>
              </a:rPr>
              <a:t> 500 tons/hr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810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Toothed Roll crusher </a:t>
            </a:r>
          </a:p>
          <a:p>
            <a:pPr algn="ctr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3810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Size Reduction Methods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en-GB" sz="2000" b="1" dirty="0" smtClean="0">
                <a:latin typeface="Palatino Linotype" pitchFamily="18" charset="0"/>
              </a:rPr>
              <a:t>Compression</a:t>
            </a:r>
          </a:p>
          <a:p>
            <a:pPr marL="457200" indent="-45720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Impact </a:t>
            </a:r>
          </a:p>
          <a:p>
            <a:pPr marL="457200" indent="-45720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Attrition/rubbing</a:t>
            </a:r>
          </a:p>
          <a:p>
            <a:pPr marL="457200" indent="-45720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Cutting/Shear</a:t>
            </a:r>
          </a:p>
          <a:p>
            <a:pPr marL="457200" indent="-457200" algn="just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en-GB" sz="2000" b="1" dirty="0" smtClean="0">
              <a:latin typeface="Palatino Linotyp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B29BD-6ACE-4F74-BE5D-4EC62CA61D3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0116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Mobeen\Desktop\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886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57200" y="381000"/>
            <a:ext cx="3260725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Toothed Roll crusher </a:t>
            </a:r>
          </a:p>
          <a:p>
            <a:pPr algn="ctr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12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685800" y="1905000"/>
            <a:ext cx="7924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 dirty="0" smtClean="0">
                <a:latin typeface="Palatino Linotype" pitchFamily="18" charset="0"/>
              </a:rPr>
              <a:t>  The </a:t>
            </a:r>
            <a:r>
              <a:rPr lang="en-US" sz="2000" b="1" dirty="0">
                <a:latin typeface="Palatino Linotype" pitchFamily="18" charset="0"/>
              </a:rPr>
              <a:t>term grinder describes a variety of size-reduction machines for intermediate and fine duties. </a:t>
            </a:r>
            <a:endParaRPr lang="en-US" sz="2000" b="1" dirty="0" smtClean="0">
              <a:latin typeface="Palatino Linotype" pitchFamily="18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 dirty="0" smtClean="0">
                <a:latin typeface="Palatino Linotype" pitchFamily="18" charset="0"/>
              </a:rPr>
              <a:t>  The </a:t>
            </a:r>
            <a:r>
              <a:rPr lang="en-US" sz="2000" b="1" dirty="0">
                <a:latin typeface="Palatino Linotype" pitchFamily="18" charset="0"/>
              </a:rPr>
              <a:t>product from a crusher is often fed to a grinder, in which it is reduced to powder. </a:t>
            </a:r>
            <a:endParaRPr lang="en-US" sz="2000" b="1" dirty="0" smtClean="0">
              <a:latin typeface="Palatino Linotype" pitchFamily="18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 dirty="0" smtClean="0">
                <a:latin typeface="Palatino Linotype" pitchFamily="18" charset="0"/>
              </a:rPr>
              <a:t>  The </a:t>
            </a:r>
            <a:r>
              <a:rPr lang="en-US" sz="2000" b="1" dirty="0">
                <a:latin typeface="Palatino Linotype" pitchFamily="18" charset="0"/>
              </a:rPr>
              <a:t>types of commercial grinders are hammer mill, </a:t>
            </a:r>
            <a:r>
              <a:rPr lang="en-US" sz="2000" b="1" dirty="0" err="1" smtClean="0">
                <a:latin typeface="Palatino Linotype" pitchFamily="18" charset="0"/>
              </a:rPr>
              <a:t>impactors</a:t>
            </a:r>
            <a:r>
              <a:rPr lang="en-US" sz="2000" b="1" dirty="0" smtClean="0">
                <a:latin typeface="Palatino Linotype" pitchFamily="18" charset="0"/>
              </a:rPr>
              <a:t>, attrition </a:t>
            </a:r>
            <a:r>
              <a:rPr lang="en-US" sz="2000" b="1" dirty="0">
                <a:latin typeface="Palatino Linotype" pitchFamily="18" charset="0"/>
              </a:rPr>
              <a:t>mills and tumbling mills.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5334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Grinders</a:t>
            </a:r>
          </a:p>
          <a:p>
            <a:pPr algn="ctr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762000"/>
            <a:ext cx="8001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High speed rotor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Cylindrical casing </a:t>
            </a:r>
            <a:endParaRPr lang="en-US" sz="2000" b="1" dirty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Horizontal shaft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Swing hammers attached with rotor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Hammers – impact + rubbing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Discharge opening – Screen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Feed (top) – Break(casing) – Product (bottom)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4 – 8 hammers on single shaft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Intermediate – 25 mm to 20 mesh size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Fine -  &lt; 200 mesh at 0.1 to 15 ton/hr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Versatile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Capacity &amp; Power req. – feed nature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</a:t>
            </a:r>
            <a:r>
              <a:rPr lang="en-US" sz="2000" b="1" dirty="0">
                <a:latin typeface="Palatino Linotype" pitchFamily="18" charset="0"/>
              </a:rPr>
              <a:t> </a:t>
            </a:r>
            <a:r>
              <a:rPr lang="en-US" sz="2000" b="1" dirty="0" smtClean="0">
                <a:latin typeface="Palatino Linotype" pitchFamily="18" charset="0"/>
              </a:rPr>
              <a:t> Reduce 60 – 240 kg per kWh </a:t>
            </a:r>
            <a:endParaRPr lang="en-US" sz="2000" b="1" dirty="0">
              <a:latin typeface="Palatino Linotype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52400"/>
            <a:ext cx="3124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Hammer Mills</a:t>
            </a:r>
          </a:p>
          <a:p>
            <a:pPr algn="ctr">
              <a:defRPr/>
            </a:pPr>
            <a:endParaRPr lang="en-US" sz="20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429000"/>
            <a:ext cx="3047999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52400"/>
            <a:ext cx="2984813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37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37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37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37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42"/>
          <p:cNvSpPr txBox="1">
            <a:spLocks noChangeArrowheads="1"/>
          </p:cNvSpPr>
          <p:nvPr/>
        </p:nvSpPr>
        <p:spPr bwMode="auto">
          <a:xfrm>
            <a:off x="685800" y="1715631"/>
            <a:ext cx="6477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 dirty="0" smtClean="0">
                <a:latin typeface="Palatino Linotype" pitchFamily="18" charset="0"/>
              </a:rPr>
              <a:t>  Heavy duty hammer mill except screen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 dirty="0" smtClean="0">
                <a:latin typeface="Palatino Linotype" pitchFamily="18" charset="0"/>
              </a:rPr>
              <a:t>  Impact alone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 dirty="0" smtClean="0">
                <a:latin typeface="Palatino Linotype" pitchFamily="18" charset="0"/>
              </a:rPr>
              <a:t>  Primary reduction machine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 dirty="0" smtClean="0">
                <a:latin typeface="Palatino Linotype" pitchFamily="18" charset="0"/>
              </a:rPr>
              <a:t>  </a:t>
            </a:r>
            <a:r>
              <a:rPr lang="en-US" sz="2000" b="1" dirty="0">
                <a:latin typeface="Palatino Linotype" pitchFamily="18" charset="0"/>
              </a:rPr>
              <a:t>C</a:t>
            </a:r>
            <a:r>
              <a:rPr lang="en-US" sz="2000" b="1" dirty="0" smtClean="0">
                <a:latin typeface="Palatino Linotype" pitchFamily="18" charset="0"/>
              </a:rPr>
              <a:t>apacity = 600 TPH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 dirty="0" smtClean="0">
                <a:latin typeface="Palatino Linotype" pitchFamily="18" charset="0"/>
              </a:rPr>
              <a:t>  Nearly </a:t>
            </a:r>
            <a:r>
              <a:rPr lang="en-US" sz="2000" b="1" dirty="0" err="1" smtClean="0">
                <a:latin typeface="Palatino Linotype" pitchFamily="18" charset="0"/>
              </a:rPr>
              <a:t>equi</a:t>
            </a:r>
            <a:r>
              <a:rPr lang="en-US" sz="2000" b="1" dirty="0" smtClean="0">
                <a:latin typeface="Palatino Linotype" pitchFamily="18" charset="0"/>
              </a:rPr>
              <a:t>-dimensional particle </a:t>
            </a:r>
            <a:endParaRPr lang="en-US" sz="2000" b="1" dirty="0">
              <a:latin typeface="Palatino Linotyp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514600"/>
            <a:ext cx="348615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762000" y="685800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Impactor</a:t>
            </a: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325701"/>
            <a:ext cx="8001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Cylindrical rollers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Stationary anvil ring or casing </a:t>
            </a:r>
            <a:endParaRPr lang="en-US" sz="2000" b="1" dirty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Horizontal shaft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Moderate speed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Plows – lifting the material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Some time ring or bowl is driven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Product swept with the help of air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>
                <a:latin typeface="Palatino Linotype" pitchFamily="18" charset="0"/>
              </a:rPr>
              <a:t> </a:t>
            </a:r>
            <a:r>
              <a:rPr lang="en-US" sz="2000" b="1" dirty="0" smtClean="0">
                <a:latin typeface="Palatino Linotype" pitchFamily="18" charset="0"/>
              </a:rPr>
              <a:t> Capacity = 50 ton / </a:t>
            </a:r>
            <a:r>
              <a:rPr lang="en-US" sz="2000" b="1" dirty="0" err="1" smtClean="0">
                <a:latin typeface="Palatino Linotype" pitchFamily="18" charset="0"/>
              </a:rPr>
              <a:t>hr</a:t>
            </a:r>
            <a:endParaRPr lang="en-US" sz="2000" b="1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>
                <a:latin typeface="Palatino Linotype" pitchFamily="18" charset="0"/>
              </a:rPr>
              <a:t> </a:t>
            </a:r>
            <a:r>
              <a:rPr lang="en-US" sz="2000" b="1" dirty="0" smtClean="0">
                <a:latin typeface="Palatino Linotype" pitchFamily="18" charset="0"/>
              </a:rPr>
              <a:t>99% product pass through 200 mesh </a:t>
            </a:r>
            <a:endParaRPr lang="en-US" sz="2000" b="1" dirty="0">
              <a:latin typeface="Palatino Linotype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396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Rolling Compression Machines</a:t>
            </a:r>
          </a:p>
          <a:p>
            <a:pPr algn="ctr">
              <a:defRPr/>
            </a:pP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1575" y="1447800"/>
            <a:ext cx="3933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066800"/>
            <a:ext cx="8001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For soft solids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corrugated or flat faces of rotating circular disk </a:t>
            </a:r>
            <a:endParaRPr lang="en-US" sz="2000" b="1" dirty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Horizontal axis , sometimes vertical 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Single runner mill – one disk is stationary and one rotates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Double runner mill– both disks are driven – high speeds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Product – very fine / powders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Air is drawn – to get product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cooling is essential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Speed – 350 to 700 rpm  ( single )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latin typeface="Palatino Linotype" pitchFamily="18" charset="0"/>
              </a:rPr>
              <a:t>	    -  1200 to 7000 rpm (Double)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>
                <a:latin typeface="Palatino Linotype" pitchFamily="18" charset="0"/>
              </a:rPr>
              <a:t> </a:t>
            </a:r>
            <a:r>
              <a:rPr lang="en-US" sz="2000" b="1" dirty="0" smtClean="0">
                <a:latin typeface="Palatino Linotype" pitchFamily="18" charset="0"/>
              </a:rPr>
              <a:t> Capacity 0.5 to 8 ton/</a:t>
            </a:r>
            <a:r>
              <a:rPr lang="en-US" sz="2000" b="1" dirty="0" err="1" smtClean="0">
                <a:latin typeface="Palatino Linotype" pitchFamily="18" charset="0"/>
              </a:rPr>
              <a:t>hr</a:t>
            </a:r>
            <a:r>
              <a:rPr lang="en-US" sz="2000" b="1" dirty="0" smtClean="0">
                <a:latin typeface="Palatino Linotype" pitchFamily="18" charset="0"/>
              </a:rPr>
              <a:t> , - &lt; 200 mesh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8 – 80 kWh per ton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396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Attrition Mills</a:t>
            </a:r>
          </a:p>
          <a:p>
            <a:pPr algn="ctr">
              <a:defRPr/>
            </a:pP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114800"/>
            <a:ext cx="40386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37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37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37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066800"/>
            <a:ext cx="80010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Cylindrical shell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Slowly turning about its horizontal axis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Half filled by solid grinding medium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Grinding medium</a:t>
            </a:r>
          </a:p>
          <a:p>
            <a:pPr lvl="2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Palatino Linotype" pitchFamily="18" charset="0"/>
              </a:rPr>
              <a:t> </a:t>
            </a:r>
            <a:r>
              <a:rPr lang="en-US" sz="1600" b="1" dirty="0" smtClean="0">
                <a:latin typeface="Palatino Linotype" pitchFamily="18" charset="0"/>
              </a:rPr>
              <a:t>metal rods in Rod mill</a:t>
            </a:r>
          </a:p>
          <a:p>
            <a:pPr lvl="2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>
                <a:latin typeface="Palatino Linotype" pitchFamily="18" charset="0"/>
              </a:rPr>
              <a:t> balls of metal, rubber or wood in Ball mill</a:t>
            </a:r>
          </a:p>
          <a:p>
            <a:pPr lvl="2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>
                <a:latin typeface="Palatino Linotype" pitchFamily="18" charset="0"/>
              </a:rPr>
              <a:t> pebble, porcelain or zircon spheres in pebble mill </a:t>
            </a:r>
            <a:endParaRPr lang="en-US" sz="1600" b="1" dirty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Operation - Continuous or Batch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Impact  + attrition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Product  - fines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396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Tumbling Mills</a:t>
            </a:r>
          </a:p>
          <a:p>
            <a:pPr algn="ctr">
              <a:defRPr/>
            </a:pP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9297" y="1143000"/>
            <a:ext cx="333610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upload.wikimedia.org/wikipedia/commons/c/c2/Ball_mill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572000"/>
            <a:ext cx="2179859" cy="1738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37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066800"/>
            <a:ext cx="8001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Rolling compression + attrition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Several sizes of rods – 25 to 125 mm in diameter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intermediate grinders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20 mm feed to 10 mesh product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endParaRPr lang="en-US" sz="2000" b="1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endParaRPr lang="en-US" sz="2000" b="1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Impact + Compression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ball 25 to 125 mm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Pebble 50 to 175 mm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396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Rod Mills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3048000"/>
            <a:ext cx="396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Ball Mill or  Pebble Mills</a:t>
            </a:r>
          </a:p>
          <a:p>
            <a:pPr algn="ctr">
              <a:defRPr/>
            </a:pP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886200"/>
            <a:ext cx="44862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533400" y="1600200"/>
            <a:ext cx="8001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Amount of Energy supplied depends upon</a:t>
            </a:r>
          </a:p>
          <a:p>
            <a:pPr lvl="2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Palatino Linotype" pitchFamily="18" charset="0"/>
              </a:rPr>
              <a:t>  Mass of grinding media</a:t>
            </a:r>
          </a:p>
          <a:p>
            <a:pPr lvl="2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Palatino Linotype" pitchFamily="18" charset="0"/>
              </a:rPr>
              <a:t>  speed of rotation</a:t>
            </a:r>
          </a:p>
          <a:p>
            <a:pPr lvl="2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Palatino Linotype" pitchFamily="18" charset="0"/>
              </a:rPr>
              <a:t>  Max. distance of fall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endParaRPr lang="en-US" sz="1200" b="1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Best predicted by computer simulation based on experimentation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endParaRPr lang="en-US" sz="1400" b="1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 Rod mill – 5 to 200 ton/h of 10-mesh product – 4 kWh/t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 Ball mill – 1 to 50 ton/h of 70 to 90% of 200-mesh – 16 kWh/t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457200"/>
            <a:ext cx="655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Capacity &amp; Power requirement  in Tumbling mills</a:t>
            </a:r>
          </a:p>
          <a:p>
            <a:pPr algn="ctr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872496"/>
            <a:ext cx="8001000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All particles passing a standard 325-mesh  (44 </a:t>
            </a:r>
            <a:r>
              <a:rPr lang="el-GR" sz="2000" b="1" dirty="0" smtClean="0">
                <a:latin typeface="Palatino Linotype" pitchFamily="18" charset="0"/>
              </a:rPr>
              <a:t>μ</a:t>
            </a:r>
            <a:r>
              <a:rPr lang="en-US" sz="2000" b="1" dirty="0" smtClean="0">
                <a:latin typeface="Palatino Linotype" pitchFamily="18" charset="0"/>
              </a:rPr>
              <a:t>m)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Palatino Linotype" pitchFamily="18" charset="0"/>
              </a:rPr>
              <a:t>  </a:t>
            </a:r>
            <a:r>
              <a:rPr lang="en-US" b="1" dirty="0" smtClean="0">
                <a:latin typeface="Palatino Linotype" pitchFamily="18" charset="0"/>
              </a:rPr>
              <a:t>high speed hammer mill with internal classification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Palatino Linotype" pitchFamily="18" charset="0"/>
              </a:rPr>
              <a:t> Fluid energy or jet mills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Palatino Linotype" pitchFamily="18" charset="0"/>
              </a:rPr>
              <a:t>  Agitated mill (wet)</a:t>
            </a:r>
          </a:p>
          <a:p>
            <a:pPr lvl="1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b="1" dirty="0" smtClean="0">
                <a:latin typeface="Palatino Linotype" pitchFamily="18" charset="0"/>
              </a:rPr>
              <a:t>  Colloid Mills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396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Ultrafine Grinders</a:t>
            </a:r>
          </a:p>
          <a:p>
            <a:pPr algn="ctr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6096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1- Compression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G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ripping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 + compressing between two surfaces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baseline="0" dirty="0" smtClean="0">
                <a:latin typeface="Palatino Linotype" pitchFamily="18" charset="0"/>
                <a:cs typeface="+mn-cs"/>
              </a:rPr>
              <a:t>Work</a:t>
            </a:r>
            <a:r>
              <a:rPr lang="en-GB" sz="2000" b="1" dirty="0" smtClean="0">
                <a:latin typeface="Palatino Linotype" pitchFamily="18" charset="0"/>
                <a:cs typeface="+mn-cs"/>
              </a:rPr>
              <a:t> done by both surfaces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Feed: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Very coarse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Abrasive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Non-sticky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Product: relatively coarser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Example: Nut cracker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810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392972"/>
            <a:ext cx="8001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Particles suspended in high velocity gas stream (fluidization)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Elliptical or circular path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inter - particle interaction + striking + rubbing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Coarse particles remain in circulation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 Working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product – 0.5 to 10 </a:t>
            </a:r>
            <a:r>
              <a:rPr lang="el-GR" sz="2000" b="1" dirty="0" smtClean="0">
                <a:latin typeface="Palatino Linotype" pitchFamily="18" charset="0"/>
              </a:rPr>
              <a:t>μ</a:t>
            </a:r>
            <a:r>
              <a:rPr lang="en-US" sz="2000" b="1" dirty="0" smtClean="0">
                <a:latin typeface="Palatino Linotype" pitchFamily="18" charset="0"/>
              </a:rPr>
              <a:t>m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Feed – 1 ton/hr  - non sticky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1 – 4 kg of steam or 6 – 9 kg of air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latin typeface="Palatino Linotype" pitchFamily="18" charset="0"/>
              </a:rPr>
              <a:t>per kg of product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396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Fluid Energy Mills</a:t>
            </a:r>
          </a:p>
          <a:p>
            <a:pPr algn="ctr">
              <a:defRPr/>
            </a:pP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362200"/>
            <a:ext cx="28289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778437"/>
            <a:ext cx="80010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Small batch non rotary mills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solid grinding medium (hard solids</a:t>
            </a:r>
            <a:r>
              <a:rPr lang="en-US" sz="2000" b="1" dirty="0">
                <a:latin typeface="Palatino Linotype" pitchFamily="18" charset="0"/>
              </a:rPr>
              <a:t> </a:t>
            </a:r>
            <a:r>
              <a:rPr lang="en-US" sz="2000" b="1" dirty="0" smtClean="0">
                <a:latin typeface="Palatino Linotype" pitchFamily="18" charset="0"/>
              </a:rPr>
              <a:t>like balls</a:t>
            </a:r>
            <a:r>
              <a:rPr lang="en-US" sz="2000" b="1" dirty="0">
                <a:latin typeface="Palatino Linotype" pitchFamily="18" charset="0"/>
              </a:rPr>
              <a:t> </a:t>
            </a:r>
            <a:r>
              <a:rPr lang="en-US" sz="2000" b="1" dirty="0" smtClean="0">
                <a:latin typeface="Palatino Linotype" pitchFamily="18" charset="0"/>
              </a:rPr>
              <a:t>or pebbles)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vertical vessel – 4 to 1200 L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filled with liquid </a:t>
            </a:r>
            <a:r>
              <a:rPr lang="en-US" sz="2000" b="1" dirty="0" smtClean="0">
                <a:latin typeface="Palatino Linotype" pitchFamily="18" charset="0"/>
              </a:rPr>
              <a:t>and suspended </a:t>
            </a:r>
            <a:r>
              <a:rPr lang="en-US" sz="2000" b="1" dirty="0" smtClean="0">
                <a:latin typeface="Palatino Linotype" pitchFamily="18" charset="0"/>
              </a:rPr>
              <a:t>medium 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feed is agitated by the impeller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Feed - Concentrated slurry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Product – bottom (through the screen)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product –  1</a:t>
            </a:r>
            <a:r>
              <a:rPr lang="el-GR" sz="2000" b="1" dirty="0" smtClean="0">
                <a:latin typeface="Palatino Linotype" pitchFamily="18" charset="0"/>
              </a:rPr>
              <a:t>μ</a:t>
            </a:r>
            <a:r>
              <a:rPr lang="en-US" sz="2000" b="1" dirty="0" smtClean="0">
                <a:latin typeface="Palatino Linotype" pitchFamily="18" charset="0"/>
              </a:rPr>
              <a:t>m or finer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396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Agitated Mills</a:t>
            </a:r>
          </a:p>
          <a:p>
            <a:pPr algn="ctr">
              <a:defRPr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220979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711166"/>
            <a:ext cx="8001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Feed pumped between closely spaced surfaces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>
                <a:latin typeface="Palatino Linotype" pitchFamily="18" charset="0"/>
              </a:rPr>
              <a:t> </a:t>
            </a:r>
            <a:r>
              <a:rPr lang="en-US" sz="2000" b="1" dirty="0" smtClean="0">
                <a:latin typeface="Palatino Linotype" pitchFamily="18" charset="0"/>
              </a:rPr>
              <a:t> </a:t>
            </a:r>
            <a:r>
              <a:rPr lang="en-US" sz="2000" b="1" dirty="0">
                <a:latin typeface="Palatino Linotype" pitchFamily="18" charset="0"/>
              </a:rPr>
              <a:t>O</a:t>
            </a:r>
            <a:r>
              <a:rPr lang="en-US" sz="2000" b="1" dirty="0" smtClean="0">
                <a:latin typeface="Palatino Linotype" pitchFamily="18" charset="0"/>
              </a:rPr>
              <a:t>ne moving relative to other 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>
                <a:latin typeface="Palatino Linotype" pitchFamily="18" charset="0"/>
              </a:rPr>
              <a:t> </a:t>
            </a:r>
            <a:r>
              <a:rPr lang="en-US" sz="2000" b="1" dirty="0" smtClean="0">
                <a:latin typeface="Palatino Linotype" pitchFamily="18" charset="0"/>
              </a:rPr>
              <a:t> cooling is required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low capacity – 2 to 3 L/min – 440 L/min 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Feed </a:t>
            </a:r>
            <a:r>
              <a:rPr lang="en-US" sz="2000" b="1" dirty="0" smtClean="0">
                <a:latin typeface="Palatino Linotype" pitchFamily="18" charset="0"/>
              </a:rPr>
              <a:t>- Concentrated </a:t>
            </a:r>
            <a:r>
              <a:rPr lang="en-US" sz="2000" b="1" dirty="0" smtClean="0">
                <a:latin typeface="Palatino Linotype" pitchFamily="18" charset="0"/>
              </a:rPr>
              <a:t>slurry</a:t>
            </a:r>
            <a:endParaRPr lang="en-US" sz="2000" b="1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</a:t>
            </a:r>
            <a:r>
              <a:rPr lang="en-US" sz="2000" b="1" dirty="0" smtClean="0">
                <a:latin typeface="Palatino Linotype" pitchFamily="18" charset="0"/>
              </a:rPr>
              <a:t> product </a:t>
            </a:r>
            <a:r>
              <a:rPr lang="en-US" sz="2000" b="1" dirty="0" smtClean="0">
                <a:latin typeface="Palatino Linotype" pitchFamily="18" charset="0"/>
              </a:rPr>
              <a:t>–  1</a:t>
            </a:r>
            <a:r>
              <a:rPr lang="el-GR" sz="2000" b="1" dirty="0" smtClean="0">
                <a:latin typeface="Palatino Linotype" pitchFamily="18" charset="0"/>
              </a:rPr>
              <a:t>μ</a:t>
            </a:r>
            <a:r>
              <a:rPr lang="en-US" sz="2000" b="1" dirty="0" smtClean="0">
                <a:latin typeface="Palatino Linotype" pitchFamily="18" charset="0"/>
              </a:rPr>
              <a:t>m or finer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396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Colloid Mills</a:t>
            </a:r>
          </a:p>
          <a:p>
            <a:pPr algn="ctr">
              <a:defRPr/>
            </a:pP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124200"/>
            <a:ext cx="3424237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778437"/>
            <a:ext cx="800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feed – sticky , hard and elastic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size reduction with fixed dimensions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cut, chop or tear the feed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rotary knife cutters or Granulator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Rubber and plastics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396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Cutting Machines</a:t>
            </a:r>
          </a:p>
          <a:p>
            <a:pPr algn="ctr">
              <a:defRPr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1410" y="2286000"/>
            <a:ext cx="369018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863566"/>
            <a:ext cx="8001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Horizontal rotor in cylindrical chamber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</a:t>
            </a:r>
            <a:r>
              <a:rPr lang="en-US" sz="2000" b="1" dirty="0" smtClean="0">
                <a:latin typeface="Palatino Linotype" pitchFamily="18" charset="0"/>
              </a:rPr>
              <a:t> 200 </a:t>
            </a:r>
            <a:r>
              <a:rPr lang="en-US" sz="2000" b="1" dirty="0" smtClean="0">
                <a:latin typeface="Palatino Linotype" pitchFamily="18" charset="0"/>
              </a:rPr>
              <a:t>– 900 rpm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2 to 12 flying knives with sharp edges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1 to 7 stationary knives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feed – reduces several hundred times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knives at </a:t>
            </a:r>
            <a:r>
              <a:rPr lang="en-US" sz="2000" b="1" dirty="0" smtClean="0">
                <a:latin typeface="Palatino Linotype" pitchFamily="18" charset="0"/>
              </a:rPr>
              <a:t>angle </a:t>
            </a:r>
            <a:r>
              <a:rPr lang="en-US" sz="2000" b="1" dirty="0" smtClean="0">
                <a:latin typeface="Palatino Linotype" pitchFamily="18" charset="0"/>
              </a:rPr>
              <a:t>or parallel to each other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>
                <a:latin typeface="Palatino Linotype" pitchFamily="18" charset="0"/>
              </a:rPr>
              <a:t> </a:t>
            </a:r>
            <a:r>
              <a:rPr lang="en-US" sz="2000" b="1" dirty="0" smtClean="0">
                <a:latin typeface="Palatino Linotype" pitchFamily="18" charset="0"/>
              </a:rPr>
              <a:t> Granulators yield more or less irregular  particles while cutters yield cubes, thin square or diamond shapes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396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Knife cutter</a:t>
            </a:r>
          </a:p>
          <a:p>
            <a:pPr algn="ctr">
              <a:defRPr/>
            </a:pP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451" y="304800"/>
            <a:ext cx="3376349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778437"/>
            <a:ext cx="8001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latin typeface="Palatino Linotype" pitchFamily="18" charset="0"/>
              </a:rPr>
              <a:t>Size reduction equipment performs satisfactorily when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Palatino Linotype" pitchFamily="18" charset="0"/>
              </a:rPr>
              <a:t>Feed is of suitable size entering at uniform rate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Palatino Linotype" pitchFamily="18" charset="0"/>
              </a:rPr>
              <a:t>Product is removed as soon as possible as the particles are of desired size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Palatino Linotype" pitchFamily="18" charset="0"/>
              </a:rPr>
              <a:t>Unbreakable material is kept out of machine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Palatino Linotype" pitchFamily="18" charset="0"/>
              </a:rPr>
              <a:t>Heat generated is removed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426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Equipment Operation</a:t>
            </a:r>
          </a:p>
          <a:p>
            <a:pPr algn="ctr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295400"/>
            <a:ext cx="8001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Palatino Linotype" pitchFamily="18" charset="0"/>
              </a:rPr>
              <a:t> Open-circuit </a:t>
            </a:r>
            <a:r>
              <a:rPr lang="en-US" sz="2000" b="1" dirty="0" smtClean="0">
                <a:latin typeface="Palatino Linotype" pitchFamily="18" charset="0"/>
                <a:sym typeface="Wingdings" pitchFamily="2" charset="2"/>
              </a:rPr>
              <a:t> material is passed only once  through machine</a:t>
            </a:r>
            <a:endParaRPr lang="en-US" sz="2000" b="1" dirty="0" smtClean="0">
              <a:latin typeface="Palatino Linotype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Palatino Linotype" pitchFamily="18" charset="0"/>
              </a:rPr>
              <a:t>  Closed-circuit </a:t>
            </a:r>
            <a:r>
              <a:rPr lang="en-US" sz="2000" b="1" dirty="0" smtClean="0">
                <a:latin typeface="Palatino Linotype" pitchFamily="18" charset="0"/>
                <a:sym typeface="Wingdings" pitchFamily="2" charset="2"/>
              </a:rPr>
              <a:t> oversize material is recycled for second </a:t>
            </a:r>
            <a:r>
              <a:rPr lang="en-US" sz="2000" b="1" dirty="0" smtClean="0">
                <a:latin typeface="Palatino Linotype" pitchFamily="18" charset="0"/>
                <a:sym typeface="Wingdings" pitchFamily="2" charset="2"/>
              </a:rPr>
              <a:t>cycle of crushing</a:t>
            </a:r>
            <a:endParaRPr lang="en-US" sz="2000" b="1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2000" b="1" dirty="0" smtClean="0">
              <a:latin typeface="Palatino Linotype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426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Equipment Operation</a:t>
            </a:r>
          </a:p>
          <a:p>
            <a:pPr algn="ctr">
              <a:defRPr/>
            </a:pPr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133600"/>
            <a:ext cx="41243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1" y="4562475"/>
            <a:ext cx="4267199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38200" y="3733800"/>
            <a:ext cx="1905000" cy="4616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Open circuit 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90700" y="4267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7000" y="2743200"/>
            <a:ext cx="2057400" cy="4616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Closed circuit </a:t>
            </a: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953000" y="2974032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61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778437"/>
            <a:ext cx="800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Appropriate size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Not too large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Not too small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endParaRPr lang="en-US" sz="2000" b="1" dirty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2000" b="1" dirty="0" smtClean="0">
              <a:latin typeface="Palatino Linotype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441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Feed Control</a:t>
            </a:r>
          </a:p>
          <a:p>
            <a:pPr algn="ctr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778437"/>
            <a:ext cx="861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Free feeding </a:t>
            </a:r>
            <a:r>
              <a:rPr lang="en-US" sz="2000" b="1" dirty="0" smtClean="0">
                <a:latin typeface="Palatino Linotype" pitchFamily="18" charset="0"/>
                <a:sym typeface="Wingdings" pitchFamily="2" charset="2"/>
              </a:rPr>
              <a:t> feeding at low rate so that product escape out readily</a:t>
            </a:r>
            <a:endParaRPr lang="en-US" sz="2000" b="1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Choke feeding </a:t>
            </a:r>
            <a:r>
              <a:rPr lang="en-US" sz="2000" b="1" dirty="0" smtClean="0">
                <a:latin typeface="Palatino Linotype" pitchFamily="18" charset="0"/>
                <a:sym typeface="Wingdings" pitchFamily="2" charset="2"/>
              </a:rPr>
              <a:t> machine kept full and discharge impeded</a:t>
            </a:r>
            <a:endParaRPr lang="en-US" sz="2000" b="1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endParaRPr lang="en-US" sz="2000" b="1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Free discharge </a:t>
            </a:r>
            <a:r>
              <a:rPr lang="en-US" sz="2000" b="1" dirty="0" smtClean="0">
                <a:latin typeface="Palatino Linotype" pitchFamily="18" charset="0"/>
                <a:sym typeface="Wingdings" pitchFamily="2" charset="2"/>
              </a:rPr>
              <a:t> coarse particles fall of the mill readily</a:t>
            </a:r>
            <a:endParaRPr lang="en-US" sz="2000" b="1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Peripheral discharge </a:t>
            </a:r>
            <a:r>
              <a:rPr lang="en-US" sz="2000" b="1" dirty="0" smtClean="0">
                <a:latin typeface="Palatino Linotype" pitchFamily="18" charset="0"/>
                <a:sym typeface="Wingdings" pitchFamily="2" charset="2"/>
              </a:rPr>
              <a:t> through opening in chamber wall at one end</a:t>
            </a:r>
            <a:endParaRPr lang="en-US" sz="2000" b="1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dirty="0" smtClean="0">
                <a:latin typeface="Palatino Linotype" pitchFamily="18" charset="0"/>
              </a:rPr>
              <a:t>  Trunnion discharge </a:t>
            </a:r>
            <a:r>
              <a:rPr lang="en-US" sz="2000" b="1" dirty="0" smtClean="0">
                <a:latin typeface="Palatino Linotype" pitchFamily="18" charset="0"/>
                <a:sym typeface="Wingdings" pitchFamily="2" charset="2"/>
              </a:rPr>
              <a:t> material drop into cone, which directs it out</a:t>
            </a:r>
            <a:endParaRPr lang="en-US" sz="2000" b="1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2000" b="1" dirty="0" smtClean="0">
              <a:latin typeface="Palatino Linotype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441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Feeding and Discharge</a:t>
            </a:r>
          </a:p>
          <a:p>
            <a:pPr algn="ctr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B29BD-6ACE-4F74-BE5D-4EC62CA61D3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1" y="914400"/>
            <a:ext cx="59162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6096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2-  Impact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Striking / collision of one body to another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 moving body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Gravity impact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Dynamic impact</a:t>
            </a:r>
            <a:endParaRPr lang="en-GB" sz="2000" b="1" dirty="0" smtClean="0"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Feed: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Brittle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hard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Abrasive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High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 moisture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Product: </a:t>
            </a:r>
            <a:r>
              <a:rPr lang="en-GB" sz="2000" b="1" dirty="0" smtClean="0">
                <a:latin typeface="Palatino Linotype" pitchFamily="18" charset="0"/>
                <a:cs typeface="+mn-cs"/>
              </a:rPr>
              <a:t> fines, intermediate, some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coarse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Example: Hammer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2286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778437"/>
            <a:ext cx="861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Palatino Linotype" pitchFamily="18" charset="0"/>
              </a:rPr>
              <a:t>Power consumption is reduced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Palatino Linotype" pitchFamily="18" charset="0"/>
              </a:rPr>
              <a:t>Capacity is increased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Palatino Linotype" pitchFamily="18" charset="0"/>
              </a:rPr>
              <a:t>Product removal is easier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Palatino Linotype" pitchFamily="18" charset="0"/>
              </a:rPr>
              <a:t>Dust formation is eliminated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Palatino Linotype" pitchFamily="18" charset="0"/>
              </a:rPr>
              <a:t>More wear on chamber walls and grinding media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3657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Wet vs. Dry Grinding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617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778437"/>
            <a:ext cx="861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Palatino Linotype" pitchFamily="18" charset="0"/>
              </a:rPr>
              <a:t>Enormous quantities of energy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Palatino Linotype" pitchFamily="18" charset="0"/>
              </a:rPr>
              <a:t>Most inefficient of all unit operations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Palatino Linotype" pitchFamily="18" charset="0"/>
              </a:rPr>
              <a:t>99% energy goes to operating equipment, heat, sound and vibration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000" b="1" dirty="0" smtClean="0">
                <a:latin typeface="Palatino Linotype" pitchFamily="18" charset="0"/>
              </a:rPr>
              <a:t>Energy consumption is higher for fines than coarse particles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3657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Energy consumption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50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04800" y="1295400"/>
            <a:ext cx="8610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latin typeface="Palatino Linotype" pitchFamily="18" charset="0"/>
              </a:rPr>
              <a:t>Temperature rise during size reduction </a:t>
            </a:r>
            <a:r>
              <a:rPr lang="en-US" sz="2000" b="1" dirty="0" smtClean="0">
                <a:latin typeface="Palatino Linotype" pitchFamily="18" charset="0"/>
              </a:rPr>
              <a:t>occurs, which </a:t>
            </a:r>
            <a:r>
              <a:rPr lang="en-US" sz="2000" b="1" dirty="0" smtClean="0">
                <a:latin typeface="Palatino Linotype" pitchFamily="18" charset="0"/>
              </a:rPr>
              <a:t>may melt or decompose solids.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000" b="1" dirty="0" smtClean="0">
                <a:latin typeface="Palatino Linotype" pitchFamily="18" charset="0"/>
              </a:rPr>
              <a:t>Cooling methods are:</a:t>
            </a:r>
          </a:p>
          <a:p>
            <a:pPr marL="1257300" lvl="2" indent="-3429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Palatino Linotype" pitchFamily="18" charset="0"/>
              </a:rPr>
              <a:t>Cooling water</a:t>
            </a:r>
          </a:p>
          <a:p>
            <a:pPr marL="1257300" lvl="2" indent="-3429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Palatino Linotype" pitchFamily="18" charset="0"/>
              </a:rPr>
              <a:t>Refrigerated brine</a:t>
            </a:r>
          </a:p>
          <a:p>
            <a:pPr marL="1257300" lvl="2" indent="-3429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Palatino Linotype" pitchFamily="18" charset="0"/>
              </a:rPr>
              <a:t>Air is blown</a:t>
            </a:r>
          </a:p>
          <a:p>
            <a:pPr marL="1257300" lvl="2" indent="-3429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Palatino Linotype" pitchFamily="18" charset="0"/>
              </a:rPr>
              <a:t>Solid carbon dioxide</a:t>
            </a:r>
          </a:p>
          <a:p>
            <a:pPr marL="1257300" lvl="2" indent="-3429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Palatino Linotype" pitchFamily="18" charset="0"/>
              </a:rPr>
              <a:t>Liquid nitrogen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US" sz="2000" b="1" dirty="0">
              <a:latin typeface="Palatino Linotype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>
                <a:latin typeface="Palatino Linotype" pitchFamily="18" charset="0"/>
              </a:rPr>
              <a:t>Tough materials become brittle to be broken easily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3657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Removal or Supply of Heat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583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3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6096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3-  Attrition/ Rubbing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Sliding / scrubbing / rolling of material with surface or each other</a:t>
            </a:r>
            <a:endParaRPr kumimoji="0" lang="en-GB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Feed: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Soft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Non-Abrasive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Product: </a:t>
            </a:r>
            <a:r>
              <a:rPr lang="en-GB" sz="2000" b="1" dirty="0" smtClean="0">
                <a:latin typeface="Palatino Linotype" pitchFamily="18" charset="0"/>
                <a:cs typeface="+mn-cs"/>
              </a:rPr>
              <a:t> fines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Example: file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308428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6096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4- Cutting / Shear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Slipping of planes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Trimming action</a:t>
            </a:r>
            <a:endParaRPr kumimoji="0" lang="en-GB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Feed: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Ductile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Fibrous 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Product: </a:t>
            </a:r>
            <a:r>
              <a:rPr lang="en-GB" sz="2000" b="1" dirty="0" smtClean="0">
                <a:latin typeface="Palatino Linotype" pitchFamily="18" charset="0"/>
                <a:cs typeface="+mn-cs"/>
              </a:rPr>
              <a:t> definite shape / definite size – no fines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Example: Pair of shears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82" y="1447800"/>
            <a:ext cx="36766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228600"/>
            <a:ext cx="3352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Criteria for Comminution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762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Performance Parameters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Capacity 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Energy requirement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yield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Ideal Comminution Equipment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High Capacity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Small energy requirement per unit product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Yield a product of single size or size distribution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Performance Evaluation: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Ideal operation is taken as standard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Compare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 the actual with existing one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baseline="0" dirty="0" smtClean="0">
                <a:latin typeface="Palatino Linotype" pitchFamily="18" charset="0"/>
                <a:cs typeface="+mn-cs"/>
              </a:rPr>
              <a:t>Not</a:t>
            </a:r>
            <a:r>
              <a:rPr lang="en-GB" b="1" dirty="0" smtClean="0">
                <a:latin typeface="Palatino Linotype" pitchFamily="18" charset="0"/>
                <a:cs typeface="+mn-cs"/>
              </a:rPr>
              <a:t> feasible for crushing &amp; grinding because of large deviation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Empirical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 relations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EACE-CA6D-4D00-9AD5-6CD8E942395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228600"/>
            <a:ext cx="5638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schemeClr val="bg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Palatino Linotype" pitchFamily="18" charset="0"/>
                <a:cs typeface="Times New Roman" pitchFamily="18" charset="0"/>
              </a:rPr>
              <a:t>Characteristics of  Comminuted product</a:t>
            </a:r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295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Objective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Small particles from larger one</a:t>
            </a:r>
          </a:p>
          <a:p>
            <a:pPr marL="1187450" lvl="2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Small particles are desired </a:t>
            </a:r>
          </a:p>
          <a:p>
            <a:pPr marL="1644650" lvl="3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Either b/c of their large surface</a:t>
            </a:r>
          </a:p>
          <a:p>
            <a:pPr marL="1644650" lvl="3" indent="-273050" algn="just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latin typeface="Palatino Linotype" pitchFamily="18" charset="0"/>
                <a:cs typeface="+mn-cs"/>
              </a:rPr>
              <a:t>Or b/c of their shape, size &amp; number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Non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cs typeface="+mn-cs"/>
              </a:rPr>
              <a:t> uniform product – mixture of different sizes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Ranging from max. particle size (coarse) to min. particle size</a:t>
            </a:r>
            <a:endParaRPr kumimoji="0" lang="en-GB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cs typeface="+mn-cs"/>
            </a:endParaRP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Ratio of diameters of largest and smallest particle is of the order of 10</a:t>
            </a:r>
            <a:r>
              <a:rPr lang="en-GB" sz="2000" b="1" baseline="30000" dirty="0" smtClean="0">
                <a:latin typeface="Palatino Linotype" pitchFamily="18" charset="0"/>
                <a:cs typeface="+mn-cs"/>
              </a:rPr>
              <a:t>4</a:t>
            </a:r>
          </a:p>
          <a:p>
            <a:pPr marL="273050" marR="0" lvl="0" indent="-273050" algn="just" defTabSz="914400" rtl="0" eaLnBrk="1" fontAlgn="base" latinLnBrk="0" hangingPunct="1">
              <a:lnSpc>
                <a:spcPct val="15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GB" sz="2000" b="1" dirty="0" smtClean="0">
                <a:latin typeface="Palatino Linotype" pitchFamily="18" charset="0"/>
                <a:cs typeface="+mn-cs"/>
              </a:rPr>
              <a:t>Comminuted products are smoothed by abrasion and their size is specified</a:t>
            </a:r>
            <a:endParaRPr kumimoji="0" lang="en-GB" sz="24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422E2E"/>
      </a:accent1>
      <a:accent2>
        <a:srgbClr val="9B2D1F"/>
      </a:accent2>
      <a:accent3>
        <a:srgbClr val="FFFFFF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29715</TotalTime>
  <Words>2186</Words>
  <Application>Microsoft Office PowerPoint</Application>
  <PresentationFormat>On-screen Show (4:3)</PresentationFormat>
  <Paragraphs>465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Equity</vt:lpstr>
      <vt:lpstr>Size Reduction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Technology</dc:title>
  <dc:subject>P.T</dc:subject>
  <dc:creator>FARHAN AHMAD</dc:creator>
  <cp:keywords>Department of Chemical Engineering; University of Engineering &amp; Technology Lahore</cp:keywords>
  <dc:description>farhanahmad@uet.edu.pk</dc:description>
  <cp:lastModifiedBy>Mubeen</cp:lastModifiedBy>
  <cp:revision>320</cp:revision>
  <cp:lastPrinted>2011-11-21T15:43:21Z</cp:lastPrinted>
  <dcterms:created xsi:type="dcterms:W3CDTF">2006-11-02T09:40:13Z</dcterms:created>
  <dcterms:modified xsi:type="dcterms:W3CDTF">2013-01-01T06:02:15Z</dcterms:modified>
  <cp:category>Lectures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TC011367961033</vt:lpwstr>
  </property>
</Properties>
</file>