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</p:sldMasterIdLst>
  <p:notesMasterIdLst>
    <p:notesMasterId r:id="rId20"/>
  </p:notesMasterIdLst>
  <p:sldIdLst>
    <p:sldId id="258" r:id="rId2"/>
    <p:sldId id="473" r:id="rId3"/>
    <p:sldId id="646" r:id="rId4"/>
    <p:sldId id="649" r:id="rId5"/>
    <p:sldId id="652" r:id="rId6"/>
    <p:sldId id="728" r:id="rId7"/>
    <p:sldId id="729" r:id="rId8"/>
    <p:sldId id="720" r:id="rId9"/>
    <p:sldId id="726" r:id="rId10"/>
    <p:sldId id="721" r:id="rId11"/>
    <p:sldId id="722" r:id="rId12"/>
    <p:sldId id="723" r:id="rId13"/>
    <p:sldId id="724" r:id="rId14"/>
    <p:sldId id="725" r:id="rId15"/>
    <p:sldId id="656" r:id="rId16"/>
    <p:sldId id="727" r:id="rId17"/>
    <p:sldId id="658" r:id="rId18"/>
    <p:sldId id="65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B7F"/>
    <a:srgbClr val="215D9F"/>
    <a:srgbClr val="674437"/>
    <a:srgbClr val="C3DAF3"/>
    <a:srgbClr val="215FA3"/>
    <a:srgbClr val="256AB5"/>
    <a:srgbClr val="99FFCC"/>
    <a:srgbClr val="0E27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03" autoAdjust="0"/>
    <p:restoredTop sz="94420" autoAdjust="0"/>
  </p:normalViewPr>
  <p:slideViewPr>
    <p:cSldViewPr>
      <p:cViewPr>
        <p:scale>
          <a:sx n="70" d="100"/>
          <a:sy n="70" d="100"/>
        </p:scale>
        <p:origin x="-150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F02817-AA8D-4C5C-B5B3-0E1ABA4FB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386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083A5-1FC6-4C53-9394-D306EA9F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BADA-C4E9-494A-A0CC-646CED9E3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EB70-B095-4D90-9423-8BE19BFD9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29BD-6ACE-4F74-BE5D-4EC62CA61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1726-2D0D-4B09-9D5D-EFFD1C085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59B5-3146-46B3-A10C-14B95158A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61F4-D0B0-48D0-BBA0-BC16A4E8B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3802-2F1C-4BDE-BC43-7B9C86EC1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3B2BA-BF2F-4D75-8680-32458B57A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A047-362E-4832-B207-DABD94975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92EA-AB42-45A5-ACEB-C43765DD1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6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593D9CE-1BD8-448D-8315-1813C1D66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5" r:id="rId2"/>
    <p:sldLayoutId id="2147483833" r:id="rId3"/>
    <p:sldLayoutId id="2147483826" r:id="rId4"/>
    <p:sldLayoutId id="2147483827" r:id="rId5"/>
    <p:sldLayoutId id="2147483828" r:id="rId6"/>
    <p:sldLayoutId id="2147483829" r:id="rId7"/>
    <p:sldLayoutId id="2147483834" r:id="rId8"/>
    <p:sldLayoutId id="2147483835" r:id="rId9"/>
    <p:sldLayoutId id="2147483830" r:id="rId10"/>
    <p:sldLayoutId id="214748383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B0ADAD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FFFFFF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FFFFFF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upload.wikimedia.org/wikipedia/commons/c/c1/Rounding_&amp;_sphericity_EN.sv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066800"/>
          </a:xfrm>
          <a:solidFill>
            <a:schemeClr val="accent6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Properties, Handling and Mixing of Particulate Solids</a:t>
            </a:r>
            <a:endParaRPr lang="en-US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18"/>
          <p:cNvSpPr>
            <a:spLocks noChangeArrowheads="1"/>
          </p:cNvSpPr>
          <p:nvPr/>
        </p:nvSpPr>
        <p:spPr bwMode="ltGray">
          <a:xfrm>
            <a:off x="304800" y="5562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610600" cy="1828800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By</a:t>
            </a:r>
            <a:endParaRPr lang="en-US" sz="1700" b="1" dirty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Sidra Jabeen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Department of Chemical Engineering,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University of Engineering &amp; Technology Lahore </a:t>
            </a:r>
            <a:endParaRPr lang="en-US" sz="1900" b="1" dirty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50" name="Picture 2" descr="C:\Users\Mobeen\Desktop\sphge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077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85800" y="609600"/>
            <a:ext cx="1524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Sphere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95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076" name="Picture 4" descr="http://math.hws.edu/%7Ejacob/cs424/Final/cylinde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2387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81000" y="304800"/>
            <a:ext cx="243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Ideal Cylinder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76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 descr="C:\Users\Mobeen\Desktop\CYLIN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38200"/>
            <a:ext cx="3733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04800" y="152400"/>
            <a:ext cx="243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Long Cylinder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89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122" name="Picture 2" descr="C:\Users\Mobeen\Desktop\Necker_cub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5181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990600" y="609600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Cube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967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146" name="Picture 2" descr="File:Rounding &amp; sphericity EN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447800" y="609600"/>
            <a:ext cx="617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Sphericity of various particle shapes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7235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762000"/>
            <a:ext cx="571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 smtClean="0">
              <a:solidFill>
                <a:schemeClr val="bg2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Measurement of Particle size (Regular)</a:t>
            </a:r>
          </a:p>
          <a:p>
            <a:pPr algn="ctr">
              <a:defRPr/>
            </a:pPr>
            <a:endParaRPr lang="en-US" dirty="0"/>
          </a:p>
        </p:txBody>
      </p:sp>
      <p:pic>
        <p:nvPicPr>
          <p:cNvPr id="8194" name="Picture 2" descr="http://techalive.mtu.edu/meec/module06/images/soi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924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3652"/>
            <a:ext cx="7010399" cy="639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21221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1066801"/>
            <a:ext cx="78486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Palatino Linotype" pitchFamily="18" charset="0"/>
              </a:rPr>
              <a:t>Units used for particle size depend on the size of particles:</a:t>
            </a:r>
          </a:p>
          <a:p>
            <a:pPr algn="just"/>
            <a:endParaRPr lang="en-US" sz="2000" b="1" dirty="0" smtClean="0">
              <a:latin typeface="Palatino Linotype" pitchFamily="18" charset="0"/>
            </a:endParaRPr>
          </a:p>
          <a:p>
            <a:pPr algn="just"/>
            <a:endParaRPr lang="en-US" sz="2000" b="1" dirty="0" smtClean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b="1" dirty="0" smtClean="0">
                <a:latin typeface="Palatino Linotype" pitchFamily="18" charset="0"/>
              </a:rPr>
              <a:t>	</a:t>
            </a:r>
            <a:r>
              <a:rPr lang="fr-FR" sz="2000" b="1" dirty="0" err="1" smtClean="0">
                <a:latin typeface="Palatino Linotype" pitchFamily="18" charset="0"/>
              </a:rPr>
              <a:t>Coarse</a:t>
            </a:r>
            <a:r>
              <a:rPr lang="fr-FR" sz="2000" b="1" dirty="0" smtClean="0">
                <a:latin typeface="Palatino Linotype" pitchFamily="18" charset="0"/>
              </a:rPr>
              <a:t> </a:t>
            </a:r>
            <a:r>
              <a:rPr lang="fr-FR" sz="2000" b="1" dirty="0" err="1" smtClean="0">
                <a:latin typeface="Palatino Linotype" pitchFamily="18" charset="0"/>
              </a:rPr>
              <a:t>particles</a:t>
            </a:r>
            <a:r>
              <a:rPr lang="fr-FR" sz="2000" dirty="0" smtClean="0">
                <a:latin typeface="Palatino Linotype" pitchFamily="18" charset="0"/>
              </a:rPr>
              <a:t>: </a:t>
            </a:r>
            <a:r>
              <a:rPr lang="fr-FR" sz="2000" dirty="0" err="1" smtClean="0">
                <a:latin typeface="Palatino Linotype" pitchFamily="18" charset="0"/>
              </a:rPr>
              <a:t>inches</a:t>
            </a:r>
            <a:r>
              <a:rPr lang="fr-FR" sz="2000" dirty="0" smtClean="0">
                <a:latin typeface="Palatino Linotype" pitchFamily="18" charset="0"/>
              </a:rPr>
              <a:t> or </a:t>
            </a:r>
            <a:r>
              <a:rPr lang="fr-FR" sz="2000" dirty="0" err="1" smtClean="0">
                <a:latin typeface="Palatino Linotype" pitchFamily="18" charset="0"/>
              </a:rPr>
              <a:t>millimetres</a:t>
            </a:r>
            <a:endParaRPr lang="fr-FR" sz="2000" dirty="0" smtClean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latin typeface="Palatino Linotype" pitchFamily="18" charset="0"/>
              </a:rPr>
              <a:t>	Fine particles</a:t>
            </a:r>
            <a:r>
              <a:rPr lang="en-US" sz="2000" dirty="0" smtClean="0">
                <a:latin typeface="Palatino Linotype" pitchFamily="18" charset="0"/>
              </a:rPr>
              <a:t>: screen size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latin typeface="Palatino Linotype" pitchFamily="18" charset="0"/>
              </a:rPr>
              <a:t>	Very fine particles</a:t>
            </a:r>
            <a:r>
              <a:rPr lang="en-US" sz="2000" dirty="0" smtClean="0">
                <a:latin typeface="Palatino Linotype" pitchFamily="18" charset="0"/>
              </a:rPr>
              <a:t>: micrometers or nanometers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latin typeface="Palatino Linotype" pitchFamily="18" charset="0"/>
              </a:rPr>
              <a:t>	Ultra fine particles</a:t>
            </a:r>
            <a:r>
              <a:rPr lang="en-US" sz="2000" dirty="0" smtClean="0">
                <a:latin typeface="Palatino Linotype" pitchFamily="18" charset="0"/>
              </a:rPr>
              <a:t>: surface area per unit mass, m</a:t>
            </a:r>
            <a:r>
              <a:rPr lang="en-US" sz="2000" baseline="30000" dirty="0" smtClean="0">
                <a:latin typeface="Palatino Linotype" pitchFamily="18" charset="0"/>
              </a:rPr>
              <a:t>2</a:t>
            </a:r>
            <a:r>
              <a:rPr lang="en-US" sz="2000" dirty="0" smtClean="0">
                <a:latin typeface="Palatino Linotype" pitchFamily="18" charset="0"/>
              </a:rPr>
              <a:t>/g</a:t>
            </a:r>
            <a:endParaRPr lang="en-US" sz="20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0" y="533400"/>
            <a:ext cx="495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 smtClean="0">
              <a:solidFill>
                <a:schemeClr val="bg2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Particle Size Analysis Methods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38278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Palatino Linotype" pitchFamily="18" charset="0"/>
              </a:rPr>
              <a:t>1. </a:t>
            </a:r>
            <a:r>
              <a:rPr lang="en-US" sz="2000" b="1" dirty="0" smtClean="0">
                <a:latin typeface="Palatino Linotype" pitchFamily="18" charset="0"/>
              </a:rPr>
              <a:t>Visual methods </a:t>
            </a:r>
            <a:r>
              <a:rPr lang="en-US" sz="2000" dirty="0" smtClean="0">
                <a:latin typeface="Palatino Linotype" pitchFamily="18" charset="0"/>
              </a:rPr>
              <a:t>(e.g., optical, electron, and electron microscopy and image analysis)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Palatino Linotype" pitchFamily="18" charset="0"/>
              </a:rPr>
              <a:t>2. </a:t>
            </a:r>
            <a:r>
              <a:rPr lang="en-US" sz="2000" b="1" dirty="0" smtClean="0">
                <a:latin typeface="Palatino Linotype" pitchFamily="18" charset="0"/>
              </a:rPr>
              <a:t>Separation methods</a:t>
            </a:r>
            <a:r>
              <a:rPr lang="en-US" sz="2000" dirty="0" smtClean="0">
                <a:latin typeface="Palatino Linotype" pitchFamily="18" charset="0"/>
              </a:rPr>
              <a:t> (e.g., sieving, classification, impaction, electrostatic differential mobility)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Palatino Linotype" pitchFamily="18" charset="0"/>
              </a:rPr>
              <a:t>3. </a:t>
            </a:r>
            <a:r>
              <a:rPr lang="en-US" sz="2000" b="1" dirty="0">
                <a:latin typeface="Palatino Linotype" pitchFamily="18" charset="0"/>
              </a:rPr>
              <a:t>S</a:t>
            </a:r>
            <a:r>
              <a:rPr lang="en-US" sz="2000" b="1" dirty="0" smtClean="0">
                <a:latin typeface="Palatino Linotype" pitchFamily="18" charset="0"/>
              </a:rPr>
              <a:t>canning methods </a:t>
            </a:r>
            <a:r>
              <a:rPr lang="en-US" sz="2000" dirty="0" smtClean="0">
                <a:latin typeface="Palatino Linotype" pitchFamily="18" charset="0"/>
              </a:rPr>
              <a:t>(e.g., electrical resistance zone, laser diffraction)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Palatino Linotype" pitchFamily="18" charset="0"/>
              </a:rPr>
              <a:t>4</a:t>
            </a:r>
            <a:r>
              <a:rPr lang="en-US" sz="2000" dirty="0" smtClean="0">
                <a:latin typeface="Palatino Linotype" pitchFamily="18" charset="0"/>
              </a:rPr>
              <a:t>.  </a:t>
            </a:r>
            <a:r>
              <a:rPr lang="en-US" sz="2000" b="1" dirty="0" smtClean="0">
                <a:latin typeface="Palatino Linotype" pitchFamily="18" charset="0"/>
              </a:rPr>
              <a:t>Surface methods </a:t>
            </a:r>
            <a:r>
              <a:rPr lang="en-US" sz="2000" dirty="0" smtClean="0">
                <a:latin typeface="Palatino Linotype" pitchFamily="18" charset="0"/>
              </a:rPr>
              <a:t>(e.g., permeability, adsorption)</a:t>
            </a:r>
            <a:endParaRPr lang="en-US" sz="20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7620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Particle Size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066800" y="1524000"/>
            <a:ext cx="7620000" cy="2971800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lang="en-US" sz="2000" b="1" dirty="0" smtClean="0">
                <a:latin typeface="Palatino Linotype" pitchFamily="18" charset="0"/>
                <a:cs typeface="+mn-cs"/>
              </a:rPr>
              <a:t>Some particles conform to standard configuration like;</a:t>
            </a:r>
          </a:p>
          <a:p>
            <a:pPr marL="914400" lvl="1" indent="-45720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Spherical</a:t>
            </a:r>
          </a:p>
          <a:p>
            <a:pPr marL="914400" lvl="1" indent="-45720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b="1" dirty="0" smtClean="0">
                <a:latin typeface="Palatino Linotype" pitchFamily="18" charset="0"/>
                <a:cs typeface="+mn-cs"/>
              </a:rPr>
              <a:t>Cylindrical</a:t>
            </a:r>
          </a:p>
          <a:p>
            <a:pPr marL="914400" lvl="1" indent="-45720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Cubical     </a:t>
            </a:r>
            <a:endParaRPr lang="en-US" sz="2000" b="1" dirty="0">
              <a:latin typeface="Palatino Linotype" pitchFamily="18" charset="0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Some do not conform to any of these standard</a:t>
            </a:r>
            <a:r>
              <a:rPr lang="en-US" sz="2000" b="1" dirty="0">
                <a:latin typeface="Palatino Linotype" pitchFamily="18" charset="0"/>
                <a:cs typeface="+mn-cs"/>
              </a:rPr>
              <a:t> </a:t>
            </a:r>
            <a:r>
              <a:rPr lang="en-US" sz="2000" b="1" dirty="0" smtClean="0">
                <a:latin typeface="Palatino Linotype" pitchFamily="18" charset="0"/>
                <a:cs typeface="+mn-cs"/>
              </a:rPr>
              <a:t>configurations </a:t>
            </a:r>
            <a:r>
              <a:rPr lang="en-US" sz="2000" b="1" dirty="0" smtClean="0">
                <a:latin typeface="Palatino Linotype" pitchFamily="18" charset="0"/>
                <a:cs typeface="+mn-cs"/>
                <a:sym typeface="Wingdings" pitchFamily="2" charset="2"/>
              </a:rPr>
              <a:t>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Irregular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shape particles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762000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 smtClean="0">
              <a:solidFill>
                <a:schemeClr val="bg2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Particle Size</a:t>
            </a:r>
          </a:p>
          <a:p>
            <a:pPr algn="ctr">
              <a:defRPr/>
            </a:pP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70866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Feret’s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Diameter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Martin’s Diameter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209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Projected area Diameter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762000"/>
            <a:ext cx="2667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 smtClean="0">
              <a:solidFill>
                <a:schemeClr val="bg2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Particle Size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90600" y="2057400"/>
            <a:ext cx="7315200" cy="3200400"/>
          </a:xfrm>
          <a:prstGeom prst="rect">
            <a:avLst/>
          </a:prstGeom>
        </p:spPr>
        <p:txBody>
          <a:bodyPr/>
          <a:lstStyle/>
          <a:p>
            <a:pPr marL="457200" lvl="0" indent="-45720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      Latest system of defining particle size is by comparison with standard configuration (sphere)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  <a:sym typeface="Wingdings" pitchFamily="2" charset="2"/>
              </a:rPr>
              <a:t> That is called the equivalent size / equivalent diameter  or </a:t>
            </a:r>
            <a:r>
              <a:rPr lang="en-US" sz="2000" b="1" dirty="0" smtClean="0">
                <a:latin typeface="Palatino Linotype" pitchFamily="18" charset="0"/>
                <a:cs typeface="Times New Roman" pitchFamily="18" charset="0"/>
              </a:rPr>
              <a:t>Equivalent </a:t>
            </a:r>
            <a:r>
              <a:rPr lang="en-US" sz="2000" b="1" dirty="0">
                <a:latin typeface="Palatino Linotype" pitchFamily="18" charset="0"/>
                <a:cs typeface="Times New Roman" pitchFamily="18" charset="0"/>
              </a:rPr>
              <a:t>Spherical Diameter (</a:t>
            </a:r>
            <a:r>
              <a:rPr lang="en-US" sz="2000" b="1" dirty="0" smtClean="0">
                <a:latin typeface="Palatino Linotype" pitchFamily="18" charset="0"/>
                <a:cs typeface="Times New Roman" pitchFamily="18" charset="0"/>
              </a:rPr>
              <a:t>ESD)</a:t>
            </a:r>
            <a:r>
              <a:rPr lang="en-US" sz="2000" b="1" dirty="0">
                <a:latin typeface="Palatino Linotype" pitchFamily="18" charset="0"/>
                <a:cs typeface="+mn-cs"/>
                <a:sym typeface="Wingdings" pitchFamily="2" charset="2"/>
              </a:rPr>
              <a:t> </a:t>
            </a:r>
            <a:r>
              <a:rPr lang="en-US" sz="2000" b="1" dirty="0" smtClean="0">
                <a:latin typeface="Palatino Linotype" pitchFamily="18" charset="0"/>
                <a:sym typeface="Wingdings" pitchFamily="2" charset="2"/>
              </a:rPr>
              <a:t>of </a:t>
            </a:r>
            <a:r>
              <a:rPr lang="en-US" sz="2000" b="1" dirty="0">
                <a:latin typeface="Palatino Linotype" pitchFamily="18" charset="0"/>
                <a:sym typeface="Wingdings" pitchFamily="2" charset="2"/>
              </a:rPr>
              <a:t>irregular </a:t>
            </a:r>
            <a:r>
              <a:rPr lang="en-US" sz="2000" b="1" dirty="0" smtClean="0">
                <a:latin typeface="Palatino Linotype" pitchFamily="18" charset="0"/>
                <a:sym typeface="Wingdings" pitchFamily="2" charset="2"/>
              </a:rPr>
              <a:t>particle defined as:</a:t>
            </a:r>
            <a:r>
              <a:rPr lang="en-US" sz="20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  <a:sym typeface="Wingdings" pitchFamily="2" charset="2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4343400"/>
            <a:ext cx="6705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The size of the spherical particle having the same </a:t>
            </a: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controlling characteristics </a:t>
            </a: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as the particle under consideration.</a:t>
            </a:r>
          </a:p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0" y="762000"/>
            <a:ext cx="7543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Particle Size in terms of controlling characteristics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90600" y="2057400"/>
            <a:ext cx="7315200" cy="3200400"/>
          </a:xfrm>
          <a:prstGeom prst="rect">
            <a:avLst/>
          </a:prstGeom>
        </p:spPr>
        <p:txBody>
          <a:bodyPr/>
          <a:lstStyle/>
          <a:p>
            <a:pPr marL="457200" lvl="0" indent="-45720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Char char="q"/>
              <a:defRPr/>
            </a:pPr>
            <a:r>
              <a:rPr lang="en-US" sz="2000" b="1" dirty="0" smtClean="0">
                <a:latin typeface="Palatino Linotype" pitchFamily="18" charset="0"/>
                <a:cs typeface="+mn-cs"/>
              </a:rPr>
              <a:t>F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or defining the size of catalyst particle, surface area is chosen as controlling characteristics.</a:t>
            </a:r>
          </a:p>
          <a:p>
            <a:pPr lvl="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3505200"/>
            <a:ext cx="6705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Surface diameter: </a:t>
            </a: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Diameter of the spherical particle having the same surface area as the particle.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0" y="762000"/>
            <a:ext cx="7543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Particle Size in terms of controlling characteristics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90600" y="2057400"/>
            <a:ext cx="7315200" cy="3200400"/>
          </a:xfrm>
          <a:prstGeom prst="rect">
            <a:avLst/>
          </a:prstGeom>
        </p:spPr>
        <p:txBody>
          <a:bodyPr/>
          <a:lstStyle/>
          <a:p>
            <a:pPr marL="457200" lvl="0" indent="-45720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Char char="q"/>
              <a:defRPr/>
            </a:pPr>
            <a:r>
              <a:rPr lang="en-US" sz="2000" b="1" dirty="0" smtClean="0">
                <a:latin typeface="Palatino Linotype" pitchFamily="18" charset="0"/>
                <a:cs typeface="+mn-cs"/>
              </a:rPr>
              <a:t>Settling velocity of particle in a liquid is very much controlled by the volume of the particle. 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3505200"/>
            <a:ext cx="6705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Volumetric diameter: </a:t>
            </a: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Diameter of the spherical particle having the same volume as the particle under consideration.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85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0" y="762000"/>
            <a:ext cx="7543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Particle Size in terms of controlling characteristics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90600" y="2057400"/>
            <a:ext cx="7315200" cy="3200400"/>
          </a:xfrm>
          <a:prstGeom prst="rect">
            <a:avLst/>
          </a:prstGeom>
        </p:spPr>
        <p:txBody>
          <a:bodyPr/>
          <a:lstStyle/>
          <a:p>
            <a:pPr marL="457200" lvl="0" indent="-45720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Char char="q"/>
              <a:defRPr/>
            </a:pPr>
            <a:r>
              <a:rPr lang="en-US" sz="2000" b="1" dirty="0" smtClean="0">
                <a:latin typeface="Palatino Linotype" pitchFamily="18" charset="0"/>
                <a:cs typeface="+mn-cs"/>
              </a:rPr>
              <a:t>Motion of liquid drops in a gas depend not only on liquid drop volume but also at interfacial tension at the gas-liquid interface. Both the volume and surface area of liquid drop are controlling parameters here. 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4191000"/>
            <a:ext cx="6705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Volume Surface diameter: </a:t>
            </a: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Diameter of the spherical particle having the same volume per unit surface area as the liquid drop under consideration.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06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09600" y="762000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Sphericity 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90600" y="1828800"/>
            <a:ext cx="7315200" cy="2895600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2000" b="1" dirty="0" smtClean="0">
                <a:latin typeface="Palatino Linotype" pitchFamily="18" charset="0"/>
                <a:cs typeface="+mn-cs"/>
              </a:rPr>
              <a:t>Sphericity is a measure of roundness of a shape of particle.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2000" b="1" dirty="0" smtClean="0">
                <a:latin typeface="Palatino Linotype" pitchFamily="18" charset="0"/>
                <a:cs typeface="+mn-cs"/>
              </a:rPr>
              <a:t>Sphericity is defined for a non-spherical particle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Calibri" pitchFamily="34" charset="0"/>
                <a:cs typeface="+mn-cs"/>
              </a:rPr>
              <a:t>Dimensionless quantity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2000" b="1" dirty="0" smtClean="0">
                <a:latin typeface="Palatino Linotype" pitchFamily="18" charset="0"/>
                <a:ea typeface="Calibri" pitchFamily="34" charset="0"/>
                <a:cs typeface="+mn-cs"/>
              </a:rPr>
              <a:t>Sphericity is s/v ratio for a sphere  of diameter D</a:t>
            </a:r>
            <a:r>
              <a:rPr lang="en-US" sz="2000" b="1" baseline="-25000" dirty="0" smtClean="0">
                <a:latin typeface="Palatino Linotype" pitchFamily="18" charset="0"/>
                <a:ea typeface="Calibri" pitchFamily="34" charset="0"/>
                <a:cs typeface="+mn-cs"/>
              </a:rPr>
              <a:t>p</a:t>
            </a:r>
            <a:r>
              <a:rPr lang="en-US" sz="2000" b="1" dirty="0" smtClean="0">
                <a:latin typeface="Palatino Linotype" pitchFamily="18" charset="0"/>
                <a:ea typeface="Calibri" pitchFamily="34" charset="0"/>
                <a:cs typeface="+mn-cs"/>
              </a:rPr>
              <a:t> divided by s/v ratio of particle whose nominal size is D</a:t>
            </a:r>
            <a:r>
              <a:rPr lang="en-US" sz="2000" b="1" baseline="-25000" dirty="0" smtClean="0">
                <a:latin typeface="Palatino Linotype" pitchFamily="18" charset="0"/>
                <a:ea typeface="Calibri" pitchFamily="34" charset="0"/>
                <a:cs typeface="+mn-cs"/>
              </a:rPr>
              <a:t>p</a:t>
            </a:r>
            <a:r>
              <a:rPr lang="en-US" sz="2000" b="1" dirty="0" smtClean="0">
                <a:latin typeface="Palatino Linotype" pitchFamily="18" charset="0"/>
                <a:ea typeface="Calibri" pitchFamily="34" charset="0"/>
                <a:cs typeface="+mn-cs"/>
              </a:rPr>
              <a:t>. 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24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B2BA-BF2F-4D75-8680-32458B57A0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044005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Palatino Linotype" pitchFamily="18" charset="0"/>
                <a:cs typeface="Times New Roman" pitchFamily="18" charset="0"/>
              </a:rPr>
              <a:t>To equate some property of the irregular shaped particle to a sphere with the same property, e.g. same volume as particle: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762000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Palatino Linotype" pitchFamily="18" charset="0"/>
                <a:cs typeface="Times New Roman" pitchFamily="18" charset="0"/>
              </a:rPr>
              <a:t>Sphericity </a:t>
            </a: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004888" y="3581400"/>
            <a:ext cx="1701800" cy="1657350"/>
          </a:xfrm>
          <a:custGeom>
            <a:avLst/>
            <a:gdLst>
              <a:gd name="T0" fmla="*/ 2147483647 w 1072"/>
              <a:gd name="T1" fmla="*/ 2147483647 h 1044"/>
              <a:gd name="T2" fmla="*/ 2147483647 w 1072"/>
              <a:gd name="T3" fmla="*/ 2147483647 h 1044"/>
              <a:gd name="T4" fmla="*/ 2147483647 w 1072"/>
              <a:gd name="T5" fmla="*/ 2147483647 h 1044"/>
              <a:gd name="T6" fmla="*/ 2147483647 w 1072"/>
              <a:gd name="T7" fmla="*/ 2147483647 h 1044"/>
              <a:gd name="T8" fmla="*/ 2147483647 w 1072"/>
              <a:gd name="T9" fmla="*/ 2147483647 h 1044"/>
              <a:gd name="T10" fmla="*/ 2147483647 w 1072"/>
              <a:gd name="T11" fmla="*/ 2147483647 h 1044"/>
              <a:gd name="T12" fmla="*/ 0 w 1072"/>
              <a:gd name="T13" fmla="*/ 2147483647 h 1044"/>
              <a:gd name="T14" fmla="*/ 2147483647 w 1072"/>
              <a:gd name="T15" fmla="*/ 2147483647 h 1044"/>
              <a:gd name="T16" fmla="*/ 2147483647 w 1072"/>
              <a:gd name="T17" fmla="*/ 2147483647 h 1044"/>
              <a:gd name="T18" fmla="*/ 2147483647 w 1072"/>
              <a:gd name="T19" fmla="*/ 2147483647 h 1044"/>
              <a:gd name="T20" fmla="*/ 2147483647 w 1072"/>
              <a:gd name="T21" fmla="*/ 2147483647 h 1044"/>
              <a:gd name="T22" fmla="*/ 2147483647 w 1072"/>
              <a:gd name="T23" fmla="*/ 2147483647 h 1044"/>
              <a:gd name="T24" fmla="*/ 2147483647 w 1072"/>
              <a:gd name="T25" fmla="*/ 2147483647 h 1044"/>
              <a:gd name="T26" fmla="*/ 2147483647 w 1072"/>
              <a:gd name="T27" fmla="*/ 2147483647 h 1044"/>
              <a:gd name="T28" fmla="*/ 2147483647 w 1072"/>
              <a:gd name="T29" fmla="*/ 2147483647 h 1044"/>
              <a:gd name="T30" fmla="*/ 2147483647 w 1072"/>
              <a:gd name="T31" fmla="*/ 2147483647 h 1044"/>
              <a:gd name="T32" fmla="*/ 2147483647 w 1072"/>
              <a:gd name="T33" fmla="*/ 2147483647 h 1044"/>
              <a:gd name="T34" fmla="*/ 2147483647 w 1072"/>
              <a:gd name="T35" fmla="*/ 2147483647 h 1044"/>
              <a:gd name="T36" fmla="*/ 2147483647 w 1072"/>
              <a:gd name="T37" fmla="*/ 2147483647 h 1044"/>
              <a:gd name="T38" fmla="*/ 2147483647 w 1072"/>
              <a:gd name="T39" fmla="*/ 2147483647 h 1044"/>
              <a:gd name="T40" fmla="*/ 2147483647 w 1072"/>
              <a:gd name="T41" fmla="*/ 2147483647 h 1044"/>
              <a:gd name="T42" fmla="*/ 2147483647 w 1072"/>
              <a:gd name="T43" fmla="*/ 2147483647 h 1044"/>
              <a:gd name="T44" fmla="*/ 2147483647 w 1072"/>
              <a:gd name="T45" fmla="*/ 2147483647 h 1044"/>
              <a:gd name="T46" fmla="*/ 2147483647 w 1072"/>
              <a:gd name="T47" fmla="*/ 2147483647 h 1044"/>
              <a:gd name="T48" fmla="*/ 2147483647 w 1072"/>
              <a:gd name="T49" fmla="*/ 2147483647 h 1044"/>
              <a:gd name="T50" fmla="*/ 2147483647 w 1072"/>
              <a:gd name="T51" fmla="*/ 2147483647 h 1044"/>
              <a:gd name="T52" fmla="*/ 2147483647 w 1072"/>
              <a:gd name="T53" fmla="*/ 2147483647 h 1044"/>
              <a:gd name="T54" fmla="*/ 2147483647 w 1072"/>
              <a:gd name="T55" fmla="*/ 2147483647 h 1044"/>
              <a:gd name="T56" fmla="*/ 2147483647 w 1072"/>
              <a:gd name="T57" fmla="*/ 2147483647 h 1044"/>
              <a:gd name="T58" fmla="*/ 2147483647 w 1072"/>
              <a:gd name="T59" fmla="*/ 2147483647 h 1044"/>
              <a:gd name="T60" fmla="*/ 2147483647 w 1072"/>
              <a:gd name="T61" fmla="*/ 2147483647 h 1044"/>
              <a:gd name="T62" fmla="*/ 2147483647 w 1072"/>
              <a:gd name="T63" fmla="*/ 2147483647 h 1044"/>
              <a:gd name="T64" fmla="*/ 2147483647 w 1072"/>
              <a:gd name="T65" fmla="*/ 2147483647 h 1044"/>
              <a:gd name="T66" fmla="*/ 2147483647 w 1072"/>
              <a:gd name="T67" fmla="*/ 2147483647 h 1044"/>
              <a:gd name="T68" fmla="*/ 2147483647 w 1072"/>
              <a:gd name="T69" fmla="*/ 2147483647 h 1044"/>
              <a:gd name="T70" fmla="*/ 2147483647 w 1072"/>
              <a:gd name="T71" fmla="*/ 2147483647 h 1044"/>
              <a:gd name="T72" fmla="*/ 2147483647 w 1072"/>
              <a:gd name="T73" fmla="*/ 2147483647 h 1044"/>
              <a:gd name="T74" fmla="*/ 2147483647 w 1072"/>
              <a:gd name="T75" fmla="*/ 2147483647 h 1044"/>
              <a:gd name="T76" fmla="*/ 2147483647 w 1072"/>
              <a:gd name="T77" fmla="*/ 2147483647 h 1044"/>
              <a:gd name="T78" fmla="*/ 2147483647 w 1072"/>
              <a:gd name="T79" fmla="*/ 2147483647 h 1044"/>
              <a:gd name="T80" fmla="*/ 2147483647 w 1072"/>
              <a:gd name="T81" fmla="*/ 2147483647 h 1044"/>
              <a:gd name="T82" fmla="*/ 2147483647 w 1072"/>
              <a:gd name="T83" fmla="*/ 0 h 1044"/>
              <a:gd name="T84" fmla="*/ 2147483647 w 1072"/>
              <a:gd name="T85" fmla="*/ 2147483647 h 1044"/>
              <a:gd name="T86" fmla="*/ 2147483647 w 1072"/>
              <a:gd name="T87" fmla="*/ 2147483647 h 1044"/>
              <a:gd name="T88" fmla="*/ 2147483647 w 1072"/>
              <a:gd name="T89" fmla="*/ 2147483647 h 1044"/>
              <a:gd name="T90" fmla="*/ 2147483647 w 1072"/>
              <a:gd name="T91" fmla="*/ 2147483647 h 104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72"/>
              <a:gd name="T139" fmla="*/ 0 h 1044"/>
              <a:gd name="T140" fmla="*/ 1072 w 1072"/>
              <a:gd name="T141" fmla="*/ 1044 h 104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72" h="1044">
                <a:moveTo>
                  <a:pt x="245" y="78"/>
                </a:moveTo>
                <a:cubicBezTo>
                  <a:pt x="223" y="85"/>
                  <a:pt x="185" y="78"/>
                  <a:pt x="178" y="100"/>
                </a:cubicBezTo>
                <a:cubicBezTo>
                  <a:pt x="163" y="145"/>
                  <a:pt x="123" y="174"/>
                  <a:pt x="78" y="189"/>
                </a:cubicBezTo>
                <a:cubicBezTo>
                  <a:pt x="71" y="200"/>
                  <a:pt x="54" y="209"/>
                  <a:pt x="56" y="222"/>
                </a:cubicBezTo>
                <a:cubicBezTo>
                  <a:pt x="59" y="237"/>
                  <a:pt x="84" y="240"/>
                  <a:pt x="89" y="255"/>
                </a:cubicBezTo>
                <a:cubicBezTo>
                  <a:pt x="99" y="285"/>
                  <a:pt x="60" y="301"/>
                  <a:pt x="45" y="311"/>
                </a:cubicBezTo>
                <a:cubicBezTo>
                  <a:pt x="9" y="365"/>
                  <a:pt x="9" y="397"/>
                  <a:pt x="0" y="466"/>
                </a:cubicBezTo>
                <a:cubicBezTo>
                  <a:pt x="24" y="502"/>
                  <a:pt x="53" y="524"/>
                  <a:pt x="67" y="566"/>
                </a:cubicBezTo>
                <a:cubicBezTo>
                  <a:pt x="60" y="574"/>
                  <a:pt x="50" y="579"/>
                  <a:pt x="45" y="589"/>
                </a:cubicBezTo>
                <a:cubicBezTo>
                  <a:pt x="35" y="610"/>
                  <a:pt x="23" y="655"/>
                  <a:pt x="23" y="655"/>
                </a:cubicBezTo>
                <a:cubicBezTo>
                  <a:pt x="27" y="703"/>
                  <a:pt x="8" y="759"/>
                  <a:pt x="34" y="800"/>
                </a:cubicBezTo>
                <a:cubicBezTo>
                  <a:pt x="50" y="826"/>
                  <a:pt x="181" y="840"/>
                  <a:pt x="212" y="844"/>
                </a:cubicBezTo>
                <a:cubicBezTo>
                  <a:pt x="223" y="848"/>
                  <a:pt x="240" y="845"/>
                  <a:pt x="245" y="855"/>
                </a:cubicBezTo>
                <a:cubicBezTo>
                  <a:pt x="250" y="866"/>
                  <a:pt x="234" y="877"/>
                  <a:pt x="234" y="889"/>
                </a:cubicBezTo>
                <a:cubicBezTo>
                  <a:pt x="234" y="1041"/>
                  <a:pt x="202" y="1019"/>
                  <a:pt x="278" y="1044"/>
                </a:cubicBezTo>
                <a:cubicBezTo>
                  <a:pt x="326" y="1040"/>
                  <a:pt x="375" y="1042"/>
                  <a:pt x="423" y="1033"/>
                </a:cubicBezTo>
                <a:cubicBezTo>
                  <a:pt x="436" y="1031"/>
                  <a:pt x="444" y="1016"/>
                  <a:pt x="456" y="1011"/>
                </a:cubicBezTo>
                <a:cubicBezTo>
                  <a:pt x="470" y="1005"/>
                  <a:pt x="485" y="1004"/>
                  <a:pt x="500" y="1000"/>
                </a:cubicBezTo>
                <a:cubicBezTo>
                  <a:pt x="562" y="958"/>
                  <a:pt x="528" y="937"/>
                  <a:pt x="567" y="877"/>
                </a:cubicBezTo>
                <a:cubicBezTo>
                  <a:pt x="543" y="853"/>
                  <a:pt x="517" y="830"/>
                  <a:pt x="500" y="800"/>
                </a:cubicBezTo>
                <a:cubicBezTo>
                  <a:pt x="494" y="790"/>
                  <a:pt x="478" y="771"/>
                  <a:pt x="489" y="766"/>
                </a:cubicBezTo>
                <a:cubicBezTo>
                  <a:pt x="506" y="758"/>
                  <a:pt x="526" y="774"/>
                  <a:pt x="545" y="778"/>
                </a:cubicBezTo>
                <a:cubicBezTo>
                  <a:pt x="657" y="799"/>
                  <a:pt x="570" y="779"/>
                  <a:pt x="656" y="800"/>
                </a:cubicBezTo>
                <a:cubicBezTo>
                  <a:pt x="684" y="883"/>
                  <a:pt x="669" y="911"/>
                  <a:pt x="756" y="933"/>
                </a:cubicBezTo>
                <a:cubicBezTo>
                  <a:pt x="789" y="926"/>
                  <a:pt x="825" y="925"/>
                  <a:pt x="856" y="911"/>
                </a:cubicBezTo>
                <a:cubicBezTo>
                  <a:pt x="868" y="905"/>
                  <a:pt x="867" y="885"/>
                  <a:pt x="878" y="877"/>
                </a:cubicBezTo>
                <a:cubicBezTo>
                  <a:pt x="887" y="870"/>
                  <a:pt x="901" y="870"/>
                  <a:pt x="912" y="866"/>
                </a:cubicBezTo>
                <a:cubicBezTo>
                  <a:pt x="989" y="815"/>
                  <a:pt x="963" y="844"/>
                  <a:pt x="1001" y="789"/>
                </a:cubicBezTo>
                <a:cubicBezTo>
                  <a:pt x="997" y="767"/>
                  <a:pt x="1010" y="730"/>
                  <a:pt x="989" y="722"/>
                </a:cubicBezTo>
                <a:cubicBezTo>
                  <a:pt x="980" y="719"/>
                  <a:pt x="886" y="768"/>
                  <a:pt x="867" y="778"/>
                </a:cubicBezTo>
                <a:cubicBezTo>
                  <a:pt x="855" y="740"/>
                  <a:pt x="860" y="642"/>
                  <a:pt x="901" y="622"/>
                </a:cubicBezTo>
                <a:cubicBezTo>
                  <a:pt x="922" y="612"/>
                  <a:pt x="945" y="607"/>
                  <a:pt x="967" y="600"/>
                </a:cubicBezTo>
                <a:cubicBezTo>
                  <a:pt x="978" y="596"/>
                  <a:pt x="1001" y="589"/>
                  <a:pt x="1001" y="589"/>
                </a:cubicBezTo>
                <a:cubicBezTo>
                  <a:pt x="1064" y="525"/>
                  <a:pt x="1048" y="558"/>
                  <a:pt x="1067" y="500"/>
                </a:cubicBezTo>
                <a:cubicBezTo>
                  <a:pt x="1063" y="459"/>
                  <a:pt x="1072" y="415"/>
                  <a:pt x="1056" y="378"/>
                </a:cubicBezTo>
                <a:cubicBezTo>
                  <a:pt x="1051" y="366"/>
                  <a:pt x="1035" y="394"/>
                  <a:pt x="1023" y="400"/>
                </a:cubicBezTo>
                <a:cubicBezTo>
                  <a:pt x="985" y="419"/>
                  <a:pt x="948" y="431"/>
                  <a:pt x="912" y="455"/>
                </a:cubicBezTo>
                <a:cubicBezTo>
                  <a:pt x="771" y="427"/>
                  <a:pt x="890" y="360"/>
                  <a:pt x="834" y="200"/>
                </a:cubicBezTo>
                <a:cubicBezTo>
                  <a:pt x="826" y="179"/>
                  <a:pt x="789" y="193"/>
                  <a:pt x="767" y="189"/>
                </a:cubicBezTo>
                <a:cubicBezTo>
                  <a:pt x="745" y="120"/>
                  <a:pt x="801" y="36"/>
                  <a:pt x="712" y="66"/>
                </a:cubicBezTo>
                <a:cubicBezTo>
                  <a:pt x="693" y="85"/>
                  <a:pt x="670" y="144"/>
                  <a:pt x="656" y="122"/>
                </a:cubicBezTo>
                <a:cubicBezTo>
                  <a:pt x="616" y="60"/>
                  <a:pt x="595" y="24"/>
                  <a:pt x="523" y="0"/>
                </a:cubicBezTo>
                <a:cubicBezTo>
                  <a:pt x="455" y="7"/>
                  <a:pt x="388" y="11"/>
                  <a:pt x="323" y="33"/>
                </a:cubicBezTo>
                <a:cubicBezTo>
                  <a:pt x="266" y="87"/>
                  <a:pt x="343" y="21"/>
                  <a:pt x="256" y="66"/>
                </a:cubicBezTo>
                <a:cubicBezTo>
                  <a:pt x="247" y="71"/>
                  <a:pt x="241" y="81"/>
                  <a:pt x="234" y="89"/>
                </a:cubicBezTo>
                <a:cubicBezTo>
                  <a:pt x="230" y="93"/>
                  <a:pt x="241" y="82"/>
                  <a:pt x="245" y="7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715000" y="3581400"/>
            <a:ext cx="16002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00400" y="3581400"/>
            <a:ext cx="1981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GB" sz="2000" b="1" dirty="0">
                <a:latin typeface="Palatino Linotype" pitchFamily="18" charset="0"/>
              </a:rPr>
              <a:t>Has the same volume as a sphere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4181307"/>
              </p:ext>
            </p:extLst>
          </p:nvPr>
        </p:nvGraphicFramePr>
        <p:xfrm>
          <a:off x="3370263" y="4800600"/>
          <a:ext cx="1703387" cy="1098550"/>
        </p:xfrm>
        <a:graphic>
          <a:graphicData uri="http://schemas.openxmlformats.org/presentationml/2006/ole">
            <p:oleObj spid="_x0000_s7176" name="Equation" r:id="rId3" imgW="60948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59787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422E2E"/>
      </a:accent1>
      <a:accent2>
        <a:srgbClr val="9B2D1F"/>
      </a:accent2>
      <a:accent3>
        <a:srgbClr val="FFFFFF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13081</TotalTime>
  <Words>452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Equity</vt:lpstr>
      <vt:lpstr>Equation</vt:lpstr>
      <vt:lpstr>Properties, Handling and Mixing of Particulate Solids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Phenomena</dc:title>
  <dc:subject>T.P</dc:subject>
  <dc:creator>FARHAN AHMAD</dc:creator>
  <cp:keywords>Department of Chemical Engineering</cp:keywords>
  <cp:lastModifiedBy>MANJ</cp:lastModifiedBy>
  <cp:revision>166</cp:revision>
  <cp:lastPrinted>2011-11-21T15:43:21Z</cp:lastPrinted>
  <dcterms:created xsi:type="dcterms:W3CDTF">2006-11-02T09:40:13Z</dcterms:created>
  <dcterms:modified xsi:type="dcterms:W3CDTF">2012-11-11T06:20:44Z</dcterms:modified>
  <cp:category>Lectures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</Properties>
</file>