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78" r:id="rId2"/>
    <p:sldId id="256" r:id="rId3"/>
    <p:sldId id="258" r:id="rId4"/>
    <p:sldId id="259" r:id="rId5"/>
    <p:sldId id="25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23689F-9846-406A-818E-145F288046D9}"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A2CC1-77B2-45FA-95ED-A1F12DB68D2F}" type="slidenum">
              <a:rPr lang="en-US" smtClean="0"/>
              <a:pPr/>
              <a:t>‹#›</a:t>
            </a:fld>
            <a:endParaRPr lang="en-US"/>
          </a:p>
        </p:txBody>
      </p:sp>
    </p:spTree>
    <p:extLst>
      <p:ext uri="{BB962C8B-B14F-4D97-AF65-F5344CB8AC3E}">
        <p14:creationId xmlns:p14="http://schemas.microsoft.com/office/powerpoint/2010/main" val="345216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E8F35-0637-4783-854C-71FF0F6184FA}" type="datetime1">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D64C5-62EC-40D5-A362-6D0FADE11EE3}" type="datetime1">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795C6-F339-4A47-9E80-621F1903F99F}" type="datetime1">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524F0-BAD0-4966-B25D-A0E7E78241EC}" type="datetime1">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00CE2-3C1C-4D6B-A9FB-2D564C5DBBAB}" type="datetime1">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153CD-2051-473E-9199-0F1B1376C88B}" type="datetime1">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EDBDA-0B77-4759-95D7-FE82901F5173}" type="datetime1">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54580-9E63-4D92-9969-F06D8EF274DA}" type="datetime1">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AD800-3DC1-4C7E-B370-8C1492FD03BF}" type="datetime1">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2345E-F5F6-4CB5-B08D-C19C3CA9E494}" type="datetime1">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BE8F25-3557-44F6-A661-1D629AA4C0AD}" type="datetime1">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BBFE7-8BFB-4A04-A1C9-EDCC0F72ED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C84BB-7500-4CB1-B89B-9C1278A781F9}" type="datetime1">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BBFE7-8BFB-4A04-A1C9-EDCC0F72E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862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Word Processing</a:t>
            </a:r>
            <a:endParaRPr lang="en-US" sz="5400" b="1" dirty="0"/>
          </a:p>
        </p:txBody>
      </p:sp>
      <p:pic>
        <p:nvPicPr>
          <p:cNvPr id="1026" name="Picture 2"/>
          <p:cNvPicPr>
            <a:picLocks noChangeAspect="1" noChangeArrowheads="1"/>
          </p:cNvPicPr>
          <p:nvPr/>
        </p:nvPicPr>
        <p:blipFill>
          <a:blip r:embed="rId2"/>
          <a:srcRect/>
          <a:stretch>
            <a:fillRect/>
          </a:stretch>
        </p:blipFill>
        <p:spPr bwMode="auto">
          <a:xfrm>
            <a:off x="5638800" y="609600"/>
            <a:ext cx="3048000" cy="29718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7BBBBFE7-8BFB-4A04-A1C9-EDCC0F72EDA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Advance Features</a:t>
            </a:r>
            <a:endParaRPr lang="en-US" sz="5400" b="1" dirty="0"/>
          </a:p>
        </p:txBody>
      </p:sp>
      <p:sp>
        <p:nvSpPr>
          <p:cNvPr id="3" name="Subtitle 2"/>
          <p:cNvSpPr>
            <a:spLocks noGrp="1"/>
          </p:cNvSpPr>
          <p:nvPr>
            <p:ph type="subTitle" idx="1"/>
          </p:nvPr>
        </p:nvSpPr>
        <p:spPr>
          <a:xfrm>
            <a:off x="685800" y="2133600"/>
            <a:ext cx="7772400" cy="4038600"/>
          </a:xfrm>
        </p:spPr>
        <p:style>
          <a:lnRef idx="0">
            <a:schemeClr val="accent3"/>
          </a:lnRef>
          <a:fillRef idx="3">
            <a:schemeClr val="accent3"/>
          </a:fillRef>
          <a:effectRef idx="3">
            <a:schemeClr val="accent3"/>
          </a:effectRef>
          <a:fontRef idx="minor">
            <a:schemeClr val="lt1"/>
          </a:fontRef>
        </p:style>
        <p:txBody>
          <a:bodyPr>
            <a:normAutofit fontScale="77500" lnSpcReduction="20000"/>
          </a:bodyPr>
          <a:lstStyle/>
          <a:p>
            <a:pPr algn="just"/>
            <a:r>
              <a:rPr lang="en-US" b="1" u="sng" dirty="0" smtClean="0">
                <a:solidFill>
                  <a:schemeClr val="tx1"/>
                </a:solidFill>
              </a:rPr>
              <a:t>File Management:</a:t>
            </a:r>
            <a:r>
              <a:rPr lang="en-US" dirty="0" smtClean="0">
                <a:solidFill>
                  <a:schemeClr val="tx1"/>
                </a:solidFill>
              </a:rPr>
              <a:t> Many word processors contain file management capabilities that allow you to create, delete, move and search for file.</a:t>
            </a:r>
          </a:p>
          <a:p>
            <a:pPr algn="just"/>
            <a:r>
              <a:rPr lang="en-US" b="1" u="sng" dirty="0" smtClean="0">
                <a:solidFill>
                  <a:schemeClr val="tx1"/>
                </a:solidFill>
              </a:rPr>
              <a:t>Font Specifications:</a:t>
            </a:r>
            <a:r>
              <a:rPr lang="en-US" dirty="0" smtClean="0">
                <a:solidFill>
                  <a:schemeClr val="tx1"/>
                </a:solidFill>
              </a:rPr>
              <a:t> Allows you to change fonts within a document. </a:t>
            </a:r>
          </a:p>
          <a:p>
            <a:pPr algn="just"/>
            <a:r>
              <a:rPr lang="en-US" dirty="0" smtClean="0">
                <a:solidFill>
                  <a:schemeClr val="tx1"/>
                </a:solidFill>
              </a:rPr>
              <a:t>For example, you can specify bold, italics and underlining. Most word processors also let you change the font size.</a:t>
            </a:r>
          </a:p>
          <a:p>
            <a:pPr algn="just"/>
            <a:r>
              <a:rPr lang="en-US" b="1" u="sng" dirty="0" smtClean="0">
                <a:solidFill>
                  <a:schemeClr val="tx1"/>
                </a:solidFill>
              </a:rPr>
              <a:t>Footnotes and Cross-references:</a:t>
            </a:r>
            <a:r>
              <a:rPr lang="en-US" dirty="0" smtClean="0">
                <a:solidFill>
                  <a:schemeClr val="tx1"/>
                </a:solidFill>
              </a:rPr>
              <a:t> Automates the numbering and placement of footnotes and enables you to easily cross reference other sections of the document.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38200"/>
            <a:ext cx="7772400" cy="5105400"/>
          </a:xfrm>
        </p:spPr>
        <p:style>
          <a:lnRef idx="0">
            <a:schemeClr val="accent3"/>
          </a:lnRef>
          <a:fillRef idx="3">
            <a:schemeClr val="accent3"/>
          </a:fillRef>
          <a:effectRef idx="3">
            <a:schemeClr val="accent3"/>
          </a:effectRef>
          <a:fontRef idx="minor">
            <a:schemeClr val="lt1"/>
          </a:fontRef>
        </p:style>
        <p:txBody>
          <a:bodyPr>
            <a:normAutofit fontScale="85000" lnSpcReduction="20000"/>
          </a:bodyPr>
          <a:lstStyle/>
          <a:p>
            <a:pPr algn="just"/>
            <a:r>
              <a:rPr lang="en-US" b="1" u="sng" dirty="0" smtClean="0">
                <a:solidFill>
                  <a:schemeClr val="tx1"/>
                </a:solidFill>
              </a:rPr>
              <a:t>Graphics:</a:t>
            </a:r>
            <a:r>
              <a:rPr lang="en-US" dirty="0" smtClean="0">
                <a:solidFill>
                  <a:schemeClr val="tx1"/>
                </a:solidFill>
              </a:rPr>
              <a:t> Allows you to embed illustrations and graphs into a document.</a:t>
            </a:r>
          </a:p>
          <a:p>
            <a:pPr algn="just"/>
            <a:r>
              <a:rPr lang="en-US" b="1" u="sng" dirty="0" smtClean="0">
                <a:solidFill>
                  <a:schemeClr val="tx1"/>
                </a:solidFill>
              </a:rPr>
              <a:t>Headers, Footers and Page Numbering:</a:t>
            </a:r>
            <a:r>
              <a:rPr lang="en-US" dirty="0" smtClean="0">
                <a:solidFill>
                  <a:schemeClr val="tx1"/>
                </a:solidFill>
              </a:rPr>
              <a:t> Allows you to specify customized headers and footers that the word processors will put at the top and bottom of every page.</a:t>
            </a:r>
          </a:p>
          <a:p>
            <a:pPr algn="just"/>
            <a:r>
              <a:rPr lang="en-US" b="1" u="sng" dirty="0" smtClean="0">
                <a:solidFill>
                  <a:schemeClr val="tx1"/>
                </a:solidFill>
              </a:rPr>
              <a:t>Spell Checkers:</a:t>
            </a:r>
            <a:r>
              <a:rPr lang="en-US" dirty="0" smtClean="0">
                <a:solidFill>
                  <a:schemeClr val="tx1"/>
                </a:solidFill>
              </a:rPr>
              <a:t> A utility that allows you to check the spelling of words. It will highlight any words that it does not recognize.</a:t>
            </a:r>
          </a:p>
          <a:p>
            <a:pPr algn="just"/>
            <a:r>
              <a:rPr lang="en-US" b="1" u="sng" dirty="0" smtClean="0">
                <a:solidFill>
                  <a:schemeClr val="tx1"/>
                </a:solidFill>
              </a:rPr>
              <a:t>Document Window:</a:t>
            </a:r>
            <a:r>
              <a:rPr lang="en-US" dirty="0" smtClean="0">
                <a:solidFill>
                  <a:schemeClr val="tx1"/>
                </a:solidFill>
              </a:rPr>
              <a:t> Allows you to edit two or more documents at the same time.</a:t>
            </a:r>
          </a:p>
          <a:p>
            <a:pPr algn="just"/>
            <a:r>
              <a:rPr lang="en-US" b="1" u="sng" dirty="0" smtClean="0">
                <a:solidFill>
                  <a:schemeClr val="tx1"/>
                </a:solidFill>
              </a:rPr>
              <a:t>WYSIWYG:</a:t>
            </a:r>
            <a:r>
              <a:rPr lang="en-US" dirty="0" smtClean="0">
                <a:solidFill>
                  <a:schemeClr val="tx1"/>
                </a:solidFill>
              </a:rPr>
              <a:t> </a:t>
            </a:r>
            <a:r>
              <a:rPr lang="en-US" dirty="0" smtClean="0">
                <a:solidFill>
                  <a:schemeClr val="tx1"/>
                </a:solidFill>
              </a:rPr>
              <a:t>What You See Is What You Get. </a:t>
            </a:r>
            <a:r>
              <a:rPr lang="en-US" dirty="0" smtClean="0">
                <a:solidFill>
                  <a:schemeClr val="tx1"/>
                </a:solidFill>
              </a:rPr>
              <a:t>With it, a document appears on the screen exactly as it will look when printed.</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Interface</a:t>
            </a:r>
            <a:endParaRPr lang="en-US" sz="5400" b="1" dirty="0"/>
          </a:p>
        </p:txBody>
      </p:sp>
      <p:sp>
        <p:nvSpPr>
          <p:cNvPr id="3" name="Subtitle 2"/>
          <p:cNvSpPr>
            <a:spLocks noGrp="1"/>
          </p:cNvSpPr>
          <p:nvPr>
            <p:ph type="subTitle" idx="1"/>
          </p:nvPr>
        </p:nvSpPr>
        <p:spPr>
          <a:xfrm>
            <a:off x="685800" y="1905000"/>
            <a:ext cx="7772400" cy="4267200"/>
          </a:xfrm>
        </p:spPr>
        <p:style>
          <a:lnRef idx="0">
            <a:schemeClr val="accent3"/>
          </a:lnRef>
          <a:fillRef idx="3">
            <a:schemeClr val="accent3"/>
          </a:fillRef>
          <a:effectRef idx="3">
            <a:schemeClr val="accent3"/>
          </a:effectRef>
          <a:fontRef idx="minor">
            <a:schemeClr val="lt1"/>
          </a:fontRef>
        </p:style>
        <p:txBody>
          <a:bodyPr>
            <a:noAutofit/>
          </a:bodyPr>
          <a:lstStyle/>
          <a:p>
            <a:pPr algn="l"/>
            <a:r>
              <a:rPr lang="en-US" sz="3600" dirty="0" smtClean="0">
                <a:solidFill>
                  <a:schemeClr val="tx1"/>
                </a:solidFill>
              </a:rPr>
              <a:t>It represents the way through which we can interact with the word processor.</a:t>
            </a:r>
          </a:p>
          <a:p>
            <a:endParaRPr lang="en-US" sz="3600" b="1" dirty="0" smtClean="0">
              <a:solidFill>
                <a:schemeClr val="tx1"/>
              </a:solidFill>
            </a:endParaRPr>
          </a:p>
          <a:p>
            <a:r>
              <a:rPr lang="en-US" sz="3600" b="1" dirty="0" smtClean="0">
                <a:solidFill>
                  <a:schemeClr val="tx1"/>
                </a:solidFill>
              </a:rPr>
              <a:t>The word processor’s interface consists of a main editing window that displays the document and several tools to manipulate it.</a:t>
            </a:r>
          </a:p>
          <a:p>
            <a:endParaRPr lang="en-US" sz="3600" b="1"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Bars</a:t>
            </a:r>
            <a:endParaRPr lang="en-US" sz="5400" b="1" dirty="0"/>
          </a:p>
        </p:txBody>
      </p:sp>
      <p:sp>
        <p:nvSpPr>
          <p:cNvPr id="3" name="Subtitle 2"/>
          <p:cNvSpPr>
            <a:spLocks noGrp="1"/>
          </p:cNvSpPr>
          <p:nvPr>
            <p:ph type="subTitle" idx="1"/>
          </p:nvPr>
        </p:nvSpPr>
        <p:spPr>
          <a:xfrm>
            <a:off x="685800" y="1524000"/>
            <a:ext cx="7772400" cy="46482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just"/>
            <a:r>
              <a:rPr lang="en-US" dirty="0" smtClean="0">
                <a:solidFill>
                  <a:schemeClr val="tx1"/>
                </a:solidFill>
              </a:rPr>
              <a:t>The tools, to work with document are grouped together in different bars.</a:t>
            </a:r>
          </a:p>
          <a:p>
            <a:pPr algn="just"/>
            <a:endParaRPr lang="en-US" dirty="0" smtClean="0">
              <a:solidFill>
                <a:schemeClr val="tx1"/>
              </a:solidFill>
            </a:endParaRPr>
          </a:p>
          <a:p>
            <a:pPr algn="just"/>
            <a:r>
              <a:rPr lang="en-US" b="1" u="sng" dirty="0" smtClean="0">
                <a:solidFill>
                  <a:schemeClr val="tx1"/>
                </a:solidFill>
              </a:rPr>
              <a:t>Title Bar:</a:t>
            </a:r>
            <a:r>
              <a:rPr lang="en-US" dirty="0" smtClean="0">
                <a:solidFill>
                  <a:schemeClr val="tx1"/>
                </a:solidFill>
              </a:rPr>
              <a:t> Displays the name of the active application and document along the top of a window.</a:t>
            </a:r>
          </a:p>
          <a:p>
            <a:pPr algn="just"/>
            <a:r>
              <a:rPr lang="en-US" b="1" u="sng" dirty="0" smtClean="0">
                <a:solidFill>
                  <a:schemeClr val="tx1"/>
                </a:solidFill>
              </a:rPr>
              <a:t>Menu Bar:</a:t>
            </a:r>
            <a:r>
              <a:rPr lang="en-US" dirty="0" smtClean="0">
                <a:solidFill>
                  <a:schemeClr val="tx1"/>
                </a:solidFill>
              </a:rPr>
              <a:t> Displays all menu.</a:t>
            </a:r>
          </a:p>
          <a:p>
            <a:pPr algn="just"/>
            <a:r>
              <a:rPr lang="en-US" b="1" u="sng" dirty="0" smtClean="0">
                <a:solidFill>
                  <a:schemeClr val="tx1"/>
                </a:solidFill>
              </a:rPr>
              <a:t>Standard Tool Bar:</a:t>
            </a:r>
            <a:r>
              <a:rPr lang="en-US" dirty="0" smtClean="0">
                <a:solidFill>
                  <a:schemeClr val="tx1"/>
                </a:solidFill>
              </a:rPr>
              <a:t> Displays some of the most common word processing tasks, such as opening, copying and printing files etc.</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772400" cy="54864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just"/>
            <a:r>
              <a:rPr lang="en-US" b="1" u="sng" dirty="0" smtClean="0">
                <a:solidFill>
                  <a:schemeClr val="tx1"/>
                </a:solidFill>
              </a:rPr>
              <a:t>Formatting Tool Bar:</a:t>
            </a:r>
            <a:r>
              <a:rPr lang="en-US" dirty="0" smtClean="0">
                <a:solidFill>
                  <a:schemeClr val="tx1"/>
                </a:solidFill>
              </a:rPr>
              <a:t> The formatting tool bar contains buttons and options that can be used to apply commonly used formats.</a:t>
            </a:r>
          </a:p>
          <a:p>
            <a:pPr algn="just"/>
            <a:r>
              <a:rPr lang="en-US" b="1" u="sng" dirty="0" smtClean="0">
                <a:solidFill>
                  <a:schemeClr val="tx1"/>
                </a:solidFill>
              </a:rPr>
              <a:t>Ruler:</a:t>
            </a:r>
            <a:r>
              <a:rPr lang="en-US" dirty="0" smtClean="0">
                <a:solidFill>
                  <a:schemeClr val="tx1"/>
                </a:solidFill>
              </a:rPr>
              <a:t> A ruler shows you the positioning of text, tabs, margins etc.</a:t>
            </a:r>
          </a:p>
          <a:p>
            <a:pPr algn="just"/>
            <a:r>
              <a:rPr lang="en-US" b="1" u="sng" dirty="0" smtClean="0">
                <a:solidFill>
                  <a:schemeClr val="tx1"/>
                </a:solidFill>
              </a:rPr>
              <a:t>Document Window:</a:t>
            </a:r>
            <a:r>
              <a:rPr lang="en-US" dirty="0" smtClean="0">
                <a:solidFill>
                  <a:schemeClr val="tx1"/>
                </a:solidFill>
              </a:rPr>
              <a:t> A rectangular portion of the screen in which you view and edit a document.</a:t>
            </a:r>
          </a:p>
          <a:p>
            <a:pPr algn="just"/>
            <a:r>
              <a:rPr lang="en-US" b="1" u="sng" dirty="0" smtClean="0">
                <a:solidFill>
                  <a:schemeClr val="tx1"/>
                </a:solidFill>
              </a:rPr>
              <a:t>Status Bar:</a:t>
            </a:r>
            <a:r>
              <a:rPr lang="en-US" dirty="0" smtClean="0">
                <a:solidFill>
                  <a:schemeClr val="tx1"/>
                </a:solidFill>
              </a:rPr>
              <a:t> Shows information and messages at the bottom of window that provides statistics about the position of the insertion point, the text you see on the screen and the status of some important keys.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style>
          <a:lnRef idx="0">
            <a:schemeClr val="dk1"/>
          </a:lnRef>
          <a:fillRef idx="3">
            <a:schemeClr val="dk1"/>
          </a:fillRef>
          <a:effectRef idx="3">
            <a:schemeClr val="dk1"/>
          </a:effectRef>
          <a:fontRef idx="minor">
            <a:schemeClr val="lt1"/>
          </a:fontRef>
        </p:style>
        <p:txBody>
          <a:bodyPr/>
          <a:lstStyle/>
          <a:p>
            <a:r>
              <a:rPr lang="en-US" sz="5400" b="1" dirty="0" smtClean="0"/>
              <a:t>Entering Text</a:t>
            </a:r>
            <a:endParaRPr lang="en-US" b="1" dirty="0"/>
          </a:p>
        </p:txBody>
      </p:sp>
      <p:sp>
        <p:nvSpPr>
          <p:cNvPr id="3" name="Subtitle 2"/>
          <p:cNvSpPr>
            <a:spLocks noGrp="1"/>
          </p:cNvSpPr>
          <p:nvPr>
            <p:ph type="subTitle" idx="1"/>
          </p:nvPr>
        </p:nvSpPr>
        <p:spPr>
          <a:xfrm>
            <a:off x="685800" y="1676400"/>
            <a:ext cx="7772400" cy="4495800"/>
          </a:xfrm>
        </p:spPr>
        <p:style>
          <a:lnRef idx="0">
            <a:schemeClr val="accent3"/>
          </a:lnRef>
          <a:fillRef idx="3">
            <a:schemeClr val="accent3"/>
          </a:fillRef>
          <a:effectRef idx="3">
            <a:schemeClr val="accent3"/>
          </a:effectRef>
          <a:fontRef idx="minor">
            <a:schemeClr val="lt1"/>
          </a:fontRef>
        </p:style>
        <p:txBody>
          <a:bodyPr>
            <a:normAutofit fontScale="85000" lnSpcReduction="10000"/>
          </a:bodyPr>
          <a:lstStyle/>
          <a:p>
            <a:pPr algn="l"/>
            <a:r>
              <a:rPr lang="en-US" sz="3300" b="1" dirty="0" smtClean="0">
                <a:solidFill>
                  <a:schemeClr val="tx1"/>
                </a:solidFill>
              </a:rPr>
              <a:t>To create a document, we have to enter text;</a:t>
            </a:r>
          </a:p>
          <a:p>
            <a:pPr algn="l">
              <a:buFont typeface="Wingdings" pitchFamily="2" charset="2"/>
              <a:buChar char="§"/>
            </a:pPr>
            <a:r>
              <a:rPr lang="en-US" dirty="0" smtClean="0">
                <a:solidFill>
                  <a:schemeClr val="tx1"/>
                </a:solidFill>
              </a:rPr>
              <a:t>Text is entered by typing on keyboard.</a:t>
            </a:r>
          </a:p>
          <a:p>
            <a:pPr algn="just">
              <a:buFont typeface="Wingdings" pitchFamily="2" charset="2"/>
              <a:buChar char="§"/>
            </a:pPr>
            <a:r>
              <a:rPr lang="en-US" dirty="0" smtClean="0">
                <a:solidFill>
                  <a:schemeClr val="tx1"/>
                </a:solidFill>
              </a:rPr>
              <a:t>The word processor places a blinking insertion point at the top left corner of the screen.</a:t>
            </a:r>
          </a:p>
          <a:p>
            <a:pPr algn="just">
              <a:buFont typeface="Wingdings" pitchFamily="2" charset="2"/>
              <a:buChar char="§"/>
            </a:pPr>
            <a:r>
              <a:rPr lang="en-US" dirty="0" smtClean="0">
                <a:solidFill>
                  <a:schemeClr val="tx1"/>
                </a:solidFill>
              </a:rPr>
              <a:t>The cursor represent the position where the next character will be placed in the document.</a:t>
            </a:r>
          </a:p>
          <a:p>
            <a:pPr algn="just">
              <a:buFont typeface="Wingdings" pitchFamily="2" charset="2"/>
              <a:buChar char="§"/>
            </a:pPr>
            <a:r>
              <a:rPr lang="en-US" dirty="0" smtClean="0">
                <a:solidFill>
                  <a:schemeClr val="tx1"/>
                </a:solidFill>
              </a:rPr>
              <a:t>As we type, the cursor will moves forward onto the screen.</a:t>
            </a:r>
          </a:p>
          <a:p>
            <a:pPr algn="just">
              <a:buFont typeface="Wingdings" pitchFamily="2" charset="2"/>
              <a:buChar char="§"/>
            </a:pPr>
            <a:r>
              <a:rPr lang="en-US" dirty="0" smtClean="0">
                <a:solidFill>
                  <a:schemeClr val="tx1"/>
                </a:solidFill>
              </a:rPr>
              <a:t>On reaching the end of the line, the word processor automatically moves it to the start of the next line.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800"/>
          </a:xfrm>
        </p:spPr>
        <p:style>
          <a:lnRef idx="0">
            <a:schemeClr val="dk1"/>
          </a:lnRef>
          <a:fillRef idx="3">
            <a:schemeClr val="dk1"/>
          </a:fillRef>
          <a:effectRef idx="3">
            <a:schemeClr val="dk1"/>
          </a:effectRef>
          <a:fontRef idx="minor">
            <a:schemeClr val="lt1"/>
          </a:fontRef>
        </p:style>
        <p:txBody>
          <a:bodyPr/>
          <a:lstStyle/>
          <a:p>
            <a:r>
              <a:rPr lang="en-US" sz="5400" b="1" dirty="0" smtClean="0"/>
              <a:t>Editing Text</a:t>
            </a:r>
            <a:endParaRPr lang="en-US" b="1" dirty="0"/>
          </a:p>
        </p:txBody>
      </p:sp>
      <p:sp>
        <p:nvSpPr>
          <p:cNvPr id="3" name="Subtitle 2"/>
          <p:cNvSpPr>
            <a:spLocks noGrp="1"/>
          </p:cNvSpPr>
          <p:nvPr>
            <p:ph type="subTitle" idx="1"/>
          </p:nvPr>
        </p:nvSpPr>
        <p:spPr>
          <a:xfrm>
            <a:off x="685800" y="1600200"/>
            <a:ext cx="7772400" cy="4572000"/>
          </a:xfrm>
        </p:spPr>
        <p:style>
          <a:lnRef idx="0">
            <a:schemeClr val="accent3"/>
          </a:lnRef>
          <a:fillRef idx="3">
            <a:schemeClr val="accent3"/>
          </a:fillRef>
          <a:effectRef idx="3">
            <a:schemeClr val="accent3"/>
          </a:effectRef>
          <a:fontRef idx="minor">
            <a:schemeClr val="lt1"/>
          </a:fontRef>
        </p:style>
        <p:txBody>
          <a:bodyPr/>
          <a:lstStyle/>
          <a:p>
            <a:pPr algn="just"/>
            <a:r>
              <a:rPr lang="en-US" dirty="0" smtClean="0">
                <a:solidFill>
                  <a:schemeClr val="tx1"/>
                </a:solidFill>
              </a:rPr>
              <a:t>Unlike typewriter, word processing software lets you change text without retyping the entire document.</a:t>
            </a:r>
          </a:p>
          <a:p>
            <a:pPr algn="just"/>
            <a:r>
              <a:rPr lang="en-US" b="1" dirty="0" smtClean="0">
                <a:solidFill>
                  <a:schemeClr val="tx1"/>
                </a:solidFill>
              </a:rPr>
              <a:t>Changing an existing document is called as the editing  the document.</a:t>
            </a:r>
          </a:p>
          <a:p>
            <a:pPr algn="just"/>
            <a:r>
              <a:rPr lang="en-US" dirty="0" smtClean="0">
                <a:solidFill>
                  <a:schemeClr val="tx1"/>
                </a:solidFill>
              </a:rPr>
              <a:t>We can edit an existing document by typing new or by replacing an existing text with new one etc.</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30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Typing Modes</a:t>
            </a:r>
            <a:endParaRPr lang="en-US" sz="5400" b="1" dirty="0"/>
          </a:p>
        </p:txBody>
      </p:sp>
      <p:sp>
        <p:nvSpPr>
          <p:cNvPr id="3" name="Subtitle 2"/>
          <p:cNvSpPr>
            <a:spLocks noGrp="1"/>
          </p:cNvSpPr>
          <p:nvPr>
            <p:ph type="subTitle" idx="1"/>
          </p:nvPr>
        </p:nvSpPr>
        <p:spPr>
          <a:xfrm>
            <a:off x="685800" y="1752600"/>
            <a:ext cx="7772400" cy="4419600"/>
          </a:xfrm>
        </p:spPr>
        <p:style>
          <a:lnRef idx="0">
            <a:schemeClr val="accent3"/>
          </a:lnRef>
          <a:fillRef idx="3">
            <a:schemeClr val="accent3"/>
          </a:fillRef>
          <a:effectRef idx="3">
            <a:schemeClr val="accent3"/>
          </a:effectRef>
          <a:fontRef idx="minor">
            <a:schemeClr val="lt1"/>
          </a:fontRef>
        </p:style>
        <p:txBody>
          <a:bodyPr/>
          <a:lstStyle/>
          <a:p>
            <a:pPr algn="just"/>
            <a:r>
              <a:rPr lang="en-US" dirty="0" smtClean="0">
                <a:solidFill>
                  <a:schemeClr val="tx1"/>
                </a:solidFill>
              </a:rPr>
              <a:t>All word processor provide two modes of typing;</a:t>
            </a:r>
          </a:p>
          <a:p>
            <a:pPr algn="just"/>
            <a:r>
              <a:rPr lang="en-US" b="1" u="sng" dirty="0" smtClean="0">
                <a:solidFill>
                  <a:schemeClr val="tx1"/>
                </a:solidFill>
              </a:rPr>
              <a:t>Insertion Mode:</a:t>
            </a:r>
            <a:r>
              <a:rPr lang="en-US" dirty="0" smtClean="0">
                <a:solidFill>
                  <a:schemeClr val="tx1"/>
                </a:solidFill>
              </a:rPr>
              <a:t> In it, the newly entered text is placed at the current position of the cursor.</a:t>
            </a:r>
            <a:endParaRPr lang="en-US" b="1" u="sng" dirty="0" smtClean="0">
              <a:solidFill>
                <a:schemeClr val="tx1"/>
              </a:solidFill>
            </a:endParaRPr>
          </a:p>
          <a:p>
            <a:pPr algn="just"/>
            <a:endParaRPr lang="en-US" b="1" u="sng" dirty="0" smtClean="0">
              <a:solidFill>
                <a:schemeClr val="tx1"/>
              </a:solidFill>
            </a:endParaRPr>
          </a:p>
          <a:p>
            <a:pPr algn="just"/>
            <a:r>
              <a:rPr lang="en-US" b="1" u="sng" dirty="0" smtClean="0">
                <a:solidFill>
                  <a:schemeClr val="tx1"/>
                </a:solidFill>
              </a:rPr>
              <a:t>Overtype mode:</a:t>
            </a:r>
            <a:r>
              <a:rPr lang="en-US" dirty="0" smtClean="0">
                <a:solidFill>
                  <a:schemeClr val="tx1"/>
                </a:solidFill>
              </a:rPr>
              <a:t> In it, the newly entered text is written over the existing text. </a:t>
            </a:r>
          </a:p>
          <a:p>
            <a:pPr algn="just"/>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30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Selecting Text</a:t>
            </a:r>
            <a:endParaRPr lang="en-US" sz="5400" b="1" dirty="0"/>
          </a:p>
        </p:txBody>
      </p:sp>
      <p:sp>
        <p:nvSpPr>
          <p:cNvPr id="3" name="Subtitle 2"/>
          <p:cNvSpPr>
            <a:spLocks noGrp="1"/>
          </p:cNvSpPr>
          <p:nvPr>
            <p:ph type="subTitle" idx="1"/>
          </p:nvPr>
        </p:nvSpPr>
        <p:spPr>
          <a:xfrm>
            <a:off x="685800" y="1752600"/>
            <a:ext cx="7772400" cy="44196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l"/>
            <a:r>
              <a:rPr lang="en-US" dirty="0" smtClean="0">
                <a:solidFill>
                  <a:schemeClr val="tx1"/>
                </a:solidFill>
              </a:rPr>
              <a:t>To change the attribute of the text it must be selected first.</a:t>
            </a:r>
          </a:p>
          <a:p>
            <a:pPr algn="l"/>
            <a:endParaRPr lang="en-US" dirty="0" smtClean="0">
              <a:solidFill>
                <a:schemeClr val="tx1"/>
              </a:solidFill>
            </a:endParaRPr>
          </a:p>
          <a:p>
            <a:pPr algn="l"/>
            <a:r>
              <a:rPr lang="en-US" dirty="0" smtClean="0">
                <a:solidFill>
                  <a:schemeClr val="tx1"/>
                </a:solidFill>
              </a:rPr>
              <a:t>There are </a:t>
            </a:r>
            <a:r>
              <a:rPr lang="en-US" b="1" u="sng" dirty="0" smtClean="0">
                <a:solidFill>
                  <a:schemeClr val="tx1"/>
                </a:solidFill>
              </a:rPr>
              <a:t>two ways</a:t>
            </a:r>
            <a:r>
              <a:rPr lang="en-US" dirty="0" smtClean="0">
                <a:solidFill>
                  <a:schemeClr val="tx1"/>
                </a:solidFill>
              </a:rPr>
              <a:t> of selecting the text;</a:t>
            </a:r>
          </a:p>
          <a:p>
            <a:pPr marL="514350" indent="-514350" algn="just">
              <a:buFont typeface="+mj-lt"/>
              <a:buAutoNum type="arabicPeriod"/>
            </a:pPr>
            <a:r>
              <a:rPr lang="en-US" b="1" dirty="0" smtClean="0">
                <a:solidFill>
                  <a:schemeClr val="tx1"/>
                </a:solidFill>
              </a:rPr>
              <a:t>Select the text by dragging the mouse over the desired text while keeping the left mouse button pressed.</a:t>
            </a:r>
          </a:p>
          <a:p>
            <a:pPr marL="514350" indent="-514350" algn="just">
              <a:buFont typeface="+mj-lt"/>
              <a:buAutoNum type="arabicPeriod"/>
            </a:pPr>
            <a:r>
              <a:rPr lang="en-US" b="1" dirty="0" smtClean="0">
                <a:solidFill>
                  <a:schemeClr val="tx1"/>
                </a:solidFill>
              </a:rPr>
              <a:t>Hold down the shift key on the keyboard while using the arrow keys to select the text.</a:t>
            </a:r>
          </a:p>
          <a:p>
            <a:pPr algn="l"/>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Erasing Text</a:t>
            </a:r>
            <a:endParaRPr lang="en-US" sz="5400" b="1" dirty="0"/>
          </a:p>
        </p:txBody>
      </p:sp>
      <p:sp>
        <p:nvSpPr>
          <p:cNvPr id="3" name="Subtitle 2"/>
          <p:cNvSpPr>
            <a:spLocks noGrp="1"/>
          </p:cNvSpPr>
          <p:nvPr>
            <p:ph type="subTitle" idx="1"/>
          </p:nvPr>
        </p:nvSpPr>
        <p:spPr>
          <a:xfrm>
            <a:off x="685800" y="2209800"/>
            <a:ext cx="7772400" cy="3962400"/>
          </a:xfrm>
        </p:spPr>
        <p:style>
          <a:lnRef idx="0">
            <a:schemeClr val="accent3"/>
          </a:lnRef>
          <a:fillRef idx="3">
            <a:schemeClr val="accent3"/>
          </a:fillRef>
          <a:effectRef idx="3">
            <a:schemeClr val="accent3"/>
          </a:effectRef>
          <a:fontRef idx="minor">
            <a:schemeClr val="lt1"/>
          </a:fontRef>
        </p:style>
        <p:txBody>
          <a:bodyPr/>
          <a:lstStyle/>
          <a:p>
            <a:pPr algn="just"/>
            <a:r>
              <a:rPr lang="en-US" dirty="0" smtClean="0">
                <a:solidFill>
                  <a:schemeClr val="tx1"/>
                </a:solidFill>
              </a:rPr>
              <a:t>Two keys in the keyboard are used to erase the text from the document; these are</a:t>
            </a:r>
          </a:p>
          <a:p>
            <a:pPr algn="just">
              <a:buFont typeface="Wingdings" pitchFamily="2" charset="2"/>
              <a:buChar char="Ø"/>
            </a:pPr>
            <a:r>
              <a:rPr lang="en-US" b="1" u="sng" dirty="0" smtClean="0">
                <a:solidFill>
                  <a:schemeClr val="tx1"/>
                </a:solidFill>
              </a:rPr>
              <a:t>Delete:</a:t>
            </a:r>
            <a:r>
              <a:rPr lang="en-US" b="1" dirty="0" smtClean="0">
                <a:solidFill>
                  <a:schemeClr val="tx1"/>
                </a:solidFill>
              </a:rPr>
              <a:t> </a:t>
            </a:r>
            <a:r>
              <a:rPr lang="en-US" dirty="0" smtClean="0">
                <a:solidFill>
                  <a:schemeClr val="tx1"/>
                </a:solidFill>
              </a:rPr>
              <a:t>It erases the character to the right of the cursor.</a:t>
            </a:r>
          </a:p>
          <a:p>
            <a:pPr algn="just"/>
            <a:endParaRPr lang="en-US" b="1" dirty="0" smtClean="0">
              <a:solidFill>
                <a:schemeClr val="tx1"/>
              </a:solidFill>
            </a:endParaRPr>
          </a:p>
          <a:p>
            <a:pPr algn="just">
              <a:buFont typeface="Wingdings" pitchFamily="2" charset="2"/>
              <a:buChar char="Ø"/>
            </a:pPr>
            <a:r>
              <a:rPr lang="en-US" b="1" u="sng" dirty="0" smtClean="0">
                <a:solidFill>
                  <a:schemeClr val="tx1"/>
                </a:solidFill>
              </a:rPr>
              <a:t>Backspace:</a:t>
            </a:r>
            <a:r>
              <a:rPr lang="en-US" dirty="0" smtClean="0">
                <a:solidFill>
                  <a:schemeClr val="tx1"/>
                </a:solidFill>
              </a:rPr>
              <a:t> It erases the character to the left of the cursor.</a:t>
            </a:r>
          </a:p>
          <a:p>
            <a:pPr algn="just"/>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143000"/>
            <a:ext cx="7772400" cy="4495800"/>
          </a:xfrm>
        </p:spPr>
        <p:style>
          <a:lnRef idx="0">
            <a:schemeClr val="accent3"/>
          </a:lnRef>
          <a:fillRef idx="3">
            <a:schemeClr val="accent3"/>
          </a:fillRef>
          <a:effectRef idx="3">
            <a:schemeClr val="accent3"/>
          </a:effectRef>
          <a:fontRef idx="minor">
            <a:schemeClr val="lt1"/>
          </a:fontRef>
        </p:style>
        <p:txBody>
          <a:bodyPr/>
          <a:lstStyle/>
          <a:p>
            <a:pPr algn="just">
              <a:buFont typeface="Wingdings" pitchFamily="2" charset="2"/>
              <a:buChar char="Ø"/>
            </a:pPr>
            <a:r>
              <a:rPr lang="en-US" dirty="0" smtClean="0">
                <a:solidFill>
                  <a:schemeClr val="tx1"/>
                </a:solidFill>
              </a:rPr>
              <a:t>Word processing is probably one of the most frequently used packages in any organization.</a:t>
            </a:r>
          </a:p>
          <a:p>
            <a:pPr algn="just">
              <a:buFont typeface="Wingdings" pitchFamily="2" charset="2"/>
              <a:buChar char="Ø"/>
            </a:pPr>
            <a:r>
              <a:rPr lang="en-US" dirty="0" smtClean="0">
                <a:solidFill>
                  <a:schemeClr val="tx1"/>
                </a:solidFill>
              </a:rPr>
              <a:t>People use it in making of quick notes to complex, book length documents .</a:t>
            </a:r>
          </a:p>
          <a:p>
            <a:pPr algn="just">
              <a:buFont typeface="Wingdings" pitchFamily="2" charset="2"/>
              <a:buChar char="Ø"/>
            </a:pPr>
            <a:r>
              <a:rPr lang="en-US" dirty="0" smtClean="0">
                <a:solidFill>
                  <a:schemeClr val="tx1"/>
                </a:solidFill>
              </a:rPr>
              <a:t>More than 90% of all personal computers have a word processor installed.</a:t>
            </a:r>
          </a:p>
          <a:p>
            <a:pPr algn="just">
              <a:buFont typeface="Wingdings" pitchFamily="2" charset="2"/>
              <a:buChar char="Ø"/>
            </a:pPr>
            <a:r>
              <a:rPr lang="en-US" dirty="0" smtClean="0">
                <a:solidFill>
                  <a:schemeClr val="tx1"/>
                </a:solidFill>
              </a:rPr>
              <a:t>It is more than just electronic typing.</a:t>
            </a:r>
          </a:p>
          <a:p>
            <a:pPr algn="l"/>
            <a:endParaRPr lang="en-US" dirty="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772400" cy="3505200"/>
          </a:xfrm>
        </p:spPr>
        <p:style>
          <a:lnRef idx="0">
            <a:schemeClr val="accent3"/>
          </a:lnRef>
          <a:fillRef idx="3">
            <a:schemeClr val="accent3"/>
          </a:fillRef>
          <a:effectRef idx="3">
            <a:schemeClr val="accent3"/>
          </a:effectRef>
          <a:fontRef idx="minor">
            <a:schemeClr val="lt1"/>
          </a:fontRef>
        </p:style>
        <p:txBody>
          <a:bodyPr/>
          <a:lstStyle/>
          <a:p>
            <a:pPr algn="just">
              <a:buFont typeface="Wingdings" pitchFamily="2" charset="2"/>
              <a:buChar char="Ø"/>
            </a:pPr>
            <a:r>
              <a:rPr lang="en-US" dirty="0" smtClean="0">
                <a:solidFill>
                  <a:schemeClr val="tx1"/>
                </a:solidFill>
              </a:rPr>
              <a:t>Both keys (delete and backspace) erases just one character at a time.</a:t>
            </a:r>
          </a:p>
          <a:p>
            <a:pPr algn="just">
              <a:buFont typeface="Wingdings" pitchFamily="2" charset="2"/>
              <a:buChar char="Ø"/>
            </a:pPr>
            <a:endParaRPr lang="en-US" dirty="0" smtClean="0">
              <a:solidFill>
                <a:schemeClr val="tx1"/>
              </a:solidFill>
            </a:endParaRPr>
          </a:p>
          <a:p>
            <a:pPr algn="just">
              <a:buFont typeface="Wingdings" pitchFamily="2" charset="2"/>
              <a:buChar char="Ø"/>
            </a:pPr>
            <a:r>
              <a:rPr lang="en-US" dirty="0" smtClean="0">
                <a:solidFill>
                  <a:schemeClr val="tx1"/>
                </a:solidFill>
              </a:rPr>
              <a:t>To erase more character at a time, select them first and then press delete or backspace.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Undo and Redo</a:t>
            </a:r>
            <a:endParaRPr lang="en-US" sz="5400" b="1" dirty="0"/>
          </a:p>
        </p:txBody>
      </p:sp>
      <p:sp>
        <p:nvSpPr>
          <p:cNvPr id="3" name="Subtitle 2"/>
          <p:cNvSpPr>
            <a:spLocks noGrp="1"/>
          </p:cNvSpPr>
          <p:nvPr>
            <p:ph type="subTitle" idx="1"/>
          </p:nvPr>
        </p:nvSpPr>
        <p:spPr>
          <a:xfrm>
            <a:off x="609600" y="2133600"/>
            <a:ext cx="7772400" cy="3886200"/>
          </a:xfrm>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just">
              <a:buFont typeface="Wingdings" pitchFamily="2" charset="2"/>
              <a:buChar char="Ø"/>
            </a:pPr>
            <a:r>
              <a:rPr lang="en-US" dirty="0" smtClean="0">
                <a:solidFill>
                  <a:schemeClr val="tx1"/>
                </a:solidFill>
              </a:rPr>
              <a:t>While editing you may need to reverse the changes you have made to the document. For this purpose the </a:t>
            </a:r>
            <a:r>
              <a:rPr lang="en-US" b="1" u="sng" dirty="0" smtClean="0">
                <a:solidFill>
                  <a:schemeClr val="tx1"/>
                </a:solidFill>
              </a:rPr>
              <a:t>undo</a:t>
            </a:r>
            <a:r>
              <a:rPr lang="en-US" dirty="0" smtClean="0">
                <a:solidFill>
                  <a:schemeClr val="tx1"/>
                </a:solidFill>
              </a:rPr>
              <a:t> option can be used </a:t>
            </a:r>
            <a:r>
              <a:rPr lang="en-US" b="1" dirty="0" smtClean="0">
                <a:solidFill>
                  <a:schemeClr val="tx1"/>
                </a:solidFill>
              </a:rPr>
              <a:t>(</a:t>
            </a:r>
            <a:r>
              <a:rPr lang="en-US" b="1" dirty="0" err="1" smtClean="0">
                <a:solidFill>
                  <a:schemeClr val="tx1"/>
                </a:solidFill>
              </a:rPr>
              <a:t>Ctrl+Z</a:t>
            </a:r>
            <a:r>
              <a:rPr lang="en-US" b="1" dirty="0" smtClean="0">
                <a:solidFill>
                  <a:schemeClr val="tx1"/>
                </a:solidFill>
              </a:rPr>
              <a:t>)</a:t>
            </a:r>
            <a:r>
              <a:rPr lang="en-US" dirty="0" smtClean="0">
                <a:solidFill>
                  <a:schemeClr val="tx1"/>
                </a:solidFill>
              </a:rPr>
              <a:t>.</a:t>
            </a:r>
          </a:p>
          <a:p>
            <a:pPr algn="l">
              <a:buFont typeface="Wingdings" pitchFamily="2" charset="2"/>
              <a:buChar char="Ø"/>
            </a:pPr>
            <a:endParaRPr lang="en-US" dirty="0" smtClean="0">
              <a:solidFill>
                <a:schemeClr val="tx1"/>
              </a:solidFill>
            </a:endParaRPr>
          </a:p>
          <a:p>
            <a:pPr algn="just">
              <a:buFont typeface="Wingdings" pitchFamily="2" charset="2"/>
              <a:buChar char="Ø"/>
            </a:pPr>
            <a:r>
              <a:rPr lang="en-US" dirty="0" smtClean="0">
                <a:solidFill>
                  <a:schemeClr val="tx1"/>
                </a:solidFill>
              </a:rPr>
              <a:t>If you undo a change and then decide that the change was more appropriate and it should be reflected to the document, use </a:t>
            </a:r>
            <a:r>
              <a:rPr lang="en-US" b="1" u="sng" dirty="0" smtClean="0">
                <a:solidFill>
                  <a:schemeClr val="tx1"/>
                </a:solidFill>
              </a:rPr>
              <a:t>redo</a:t>
            </a:r>
            <a:r>
              <a:rPr lang="en-US" dirty="0" smtClean="0">
                <a:solidFill>
                  <a:schemeClr val="tx1"/>
                </a:solidFill>
              </a:rPr>
              <a:t> to reverse the previous undo </a:t>
            </a:r>
            <a:r>
              <a:rPr lang="en-US" b="1" dirty="0" smtClean="0">
                <a:solidFill>
                  <a:schemeClr val="tx1"/>
                </a:solidFill>
              </a:rPr>
              <a:t>(</a:t>
            </a:r>
            <a:r>
              <a:rPr lang="en-US" b="1" dirty="0" err="1" smtClean="0">
                <a:solidFill>
                  <a:schemeClr val="tx1"/>
                </a:solidFill>
              </a:rPr>
              <a:t>Ctrl+Y</a:t>
            </a:r>
            <a:r>
              <a:rPr lang="en-US" b="1" dirty="0" smtClean="0">
                <a:solidFill>
                  <a:schemeClr val="tx1"/>
                </a:solidFill>
              </a:rPr>
              <a:t>)</a:t>
            </a:r>
            <a:r>
              <a:rPr lang="en-US" dirty="0" smtClean="0">
                <a:solidFill>
                  <a:schemeClr val="tx1"/>
                </a:solidFill>
              </a:rPr>
              <a:t>.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371599"/>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Formatting Text</a:t>
            </a:r>
            <a:endParaRPr lang="en-US" sz="5400" b="1" dirty="0"/>
          </a:p>
        </p:txBody>
      </p:sp>
      <p:sp>
        <p:nvSpPr>
          <p:cNvPr id="3" name="Subtitle 2"/>
          <p:cNvSpPr>
            <a:spLocks noGrp="1"/>
          </p:cNvSpPr>
          <p:nvPr>
            <p:ph type="subTitle" idx="1"/>
          </p:nvPr>
        </p:nvSpPr>
        <p:spPr>
          <a:xfrm>
            <a:off x="685800" y="1981200"/>
            <a:ext cx="7772400" cy="4191000"/>
          </a:xfrm>
        </p:spPr>
        <p:style>
          <a:lnRef idx="0">
            <a:schemeClr val="accent3"/>
          </a:lnRef>
          <a:fillRef idx="3">
            <a:schemeClr val="accent3"/>
          </a:fillRef>
          <a:effectRef idx="3">
            <a:schemeClr val="accent3"/>
          </a:effectRef>
          <a:fontRef idx="minor">
            <a:schemeClr val="lt1"/>
          </a:fontRef>
        </p:style>
        <p:txBody>
          <a:bodyPr/>
          <a:lstStyle/>
          <a:p>
            <a:pPr algn="just"/>
            <a:r>
              <a:rPr lang="en-US" dirty="0" smtClean="0">
                <a:solidFill>
                  <a:schemeClr val="tx1"/>
                </a:solidFill>
              </a:rPr>
              <a:t>The formatting of the document includes changing the appearance of the text, adding pictures and graphics and controlling the layout of the text on the page.</a:t>
            </a:r>
          </a:p>
          <a:p>
            <a:pPr algn="l"/>
            <a:endParaRPr lang="en-US" dirty="0" smtClean="0">
              <a:solidFill>
                <a:schemeClr val="tx1"/>
              </a:solidFill>
            </a:endParaRPr>
          </a:p>
          <a:p>
            <a:pPr algn="just"/>
            <a:r>
              <a:rPr lang="en-US" dirty="0" smtClean="0">
                <a:solidFill>
                  <a:schemeClr val="tx1"/>
                </a:solidFill>
              </a:rPr>
              <a:t>The formatting toolbar is the easiest way to change any attribute of the text.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954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Formatting Fonts</a:t>
            </a:r>
            <a:endParaRPr lang="en-US" sz="5400" b="1" dirty="0"/>
          </a:p>
        </p:txBody>
      </p:sp>
      <p:sp>
        <p:nvSpPr>
          <p:cNvPr id="3" name="Subtitle 2"/>
          <p:cNvSpPr>
            <a:spLocks noGrp="1"/>
          </p:cNvSpPr>
          <p:nvPr>
            <p:ph type="subTitle" idx="1"/>
          </p:nvPr>
        </p:nvSpPr>
        <p:spPr>
          <a:xfrm>
            <a:off x="685800" y="1905000"/>
            <a:ext cx="7772400" cy="44196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just">
              <a:buFont typeface="Wingdings" pitchFamily="2" charset="2"/>
              <a:buChar char="Ø"/>
            </a:pPr>
            <a:r>
              <a:rPr lang="en-US" dirty="0" smtClean="0">
                <a:solidFill>
                  <a:schemeClr val="tx1"/>
                </a:solidFill>
              </a:rPr>
              <a:t>The font refers to the characteristics of letters, symbols and punctuation marks in the document.</a:t>
            </a:r>
          </a:p>
          <a:p>
            <a:pPr algn="just">
              <a:buFont typeface="Wingdings" pitchFamily="2" charset="2"/>
              <a:buChar char="Ø"/>
            </a:pPr>
            <a:r>
              <a:rPr lang="en-US" dirty="0" smtClean="0">
                <a:solidFill>
                  <a:schemeClr val="tx1"/>
                </a:solidFill>
              </a:rPr>
              <a:t>Same characters in different fonts have different appearance.</a:t>
            </a:r>
          </a:p>
          <a:p>
            <a:pPr algn="l"/>
            <a:endParaRPr lang="en-US" dirty="0" smtClean="0">
              <a:solidFill>
                <a:schemeClr val="tx1"/>
              </a:solidFill>
            </a:endParaRPr>
          </a:p>
          <a:p>
            <a:pPr algn="l"/>
            <a:r>
              <a:rPr lang="en-US" dirty="0" smtClean="0">
                <a:solidFill>
                  <a:schemeClr val="tx1"/>
                </a:solidFill>
              </a:rPr>
              <a:t>There are two general categories of fonts;</a:t>
            </a:r>
          </a:p>
          <a:p>
            <a:pPr marL="514350" indent="-514350" algn="l">
              <a:buFont typeface="+mj-lt"/>
              <a:buAutoNum type="arabicPeriod"/>
            </a:pPr>
            <a:r>
              <a:rPr lang="en-US" b="1" dirty="0" smtClean="0">
                <a:solidFill>
                  <a:schemeClr val="tx1"/>
                </a:solidFill>
              </a:rPr>
              <a:t>Serif</a:t>
            </a:r>
          </a:p>
          <a:p>
            <a:pPr marL="514350" indent="-514350" algn="l">
              <a:buFont typeface="+mj-lt"/>
              <a:buAutoNum type="arabicPeriod"/>
            </a:pPr>
            <a:r>
              <a:rPr lang="en-US" b="1" dirty="0" smtClean="0">
                <a:solidFill>
                  <a:schemeClr val="tx1"/>
                </a:solidFill>
              </a:rPr>
              <a:t>Sans-Serif</a:t>
            </a:r>
          </a:p>
        </p:txBody>
      </p:sp>
      <p:sp>
        <p:nvSpPr>
          <p:cNvPr id="4" name="Slide Number Placeholder 3"/>
          <p:cNvSpPr>
            <a:spLocks noGrp="1"/>
          </p:cNvSpPr>
          <p:nvPr>
            <p:ph type="sldNum" sz="quarter" idx="12"/>
          </p:nvPr>
        </p:nvSpPr>
        <p:spPr/>
        <p:txBody>
          <a:bodyPr/>
          <a:lstStyle/>
          <a:p>
            <a:fld id="{7BBBBFE7-8BFB-4A04-A1C9-EDCC0F72EDAC}"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143000"/>
            <a:ext cx="7772400" cy="47244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just"/>
            <a:r>
              <a:rPr lang="en-US" b="1" u="sng" dirty="0" smtClean="0">
                <a:solidFill>
                  <a:schemeClr val="tx1"/>
                </a:solidFill>
              </a:rPr>
              <a:t>Serif:</a:t>
            </a:r>
            <a:r>
              <a:rPr lang="en-US" dirty="0" smtClean="0">
                <a:solidFill>
                  <a:schemeClr val="tx1"/>
                </a:solidFill>
              </a:rPr>
              <a:t> These fonts have curls or extra decorative lines at the ends of the strokes that make up each character e.g. Times New Roma.</a:t>
            </a:r>
          </a:p>
          <a:p>
            <a:pPr algn="l"/>
            <a:endParaRPr lang="en-US" dirty="0" smtClean="0">
              <a:solidFill>
                <a:schemeClr val="tx1"/>
              </a:solidFill>
            </a:endParaRPr>
          </a:p>
          <a:p>
            <a:pPr algn="just"/>
            <a:r>
              <a:rPr lang="en-US" b="1" u="sng" dirty="0" smtClean="0">
                <a:solidFill>
                  <a:schemeClr val="tx1"/>
                </a:solidFill>
              </a:rPr>
              <a:t>San-Serif:</a:t>
            </a:r>
            <a:r>
              <a:rPr lang="en-US" dirty="0" smtClean="0">
                <a:solidFill>
                  <a:schemeClr val="tx1"/>
                </a:solidFill>
              </a:rPr>
              <a:t> These fonts do not have curls or extra decorative lines. e.g. Arial.</a:t>
            </a:r>
          </a:p>
          <a:p>
            <a:r>
              <a:rPr lang="en-US" sz="8000" dirty="0" smtClean="0">
                <a:solidFill>
                  <a:schemeClr val="tx1"/>
                </a:solidFill>
                <a:latin typeface="Arial" pitchFamily="34" charset="0"/>
                <a:cs typeface="Arial" pitchFamily="34" charset="0"/>
              </a:rPr>
              <a:t>T</a:t>
            </a:r>
            <a:r>
              <a:rPr lang="en-US" sz="6000"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rPr>
              <a:t>or </a:t>
            </a:r>
            <a:r>
              <a:rPr lang="en-US" sz="8000" dirty="0" smtClean="0">
                <a:solidFill>
                  <a:schemeClr val="tx1"/>
                </a:solidFill>
                <a:latin typeface="Times New Roman" pitchFamily="18" charset="0"/>
                <a:cs typeface="Times New Roman" pitchFamily="18" charset="0"/>
              </a:rPr>
              <a:t>T</a:t>
            </a:r>
            <a:endParaRPr lang="en-US"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3000"/>
          </a:xfrm>
        </p:spPr>
        <p:style>
          <a:lnRef idx="0">
            <a:schemeClr val="dk1"/>
          </a:lnRef>
          <a:fillRef idx="3">
            <a:schemeClr val="dk1"/>
          </a:fillRef>
          <a:effectRef idx="3">
            <a:schemeClr val="dk1"/>
          </a:effectRef>
          <a:fontRef idx="minor">
            <a:schemeClr val="lt1"/>
          </a:fontRef>
        </p:style>
        <p:txBody>
          <a:bodyPr/>
          <a:lstStyle/>
          <a:p>
            <a:r>
              <a:rPr lang="en-US" sz="5400" b="1" dirty="0" smtClean="0"/>
              <a:t>Font Menu</a:t>
            </a:r>
            <a:endParaRPr lang="en-US" b="1" dirty="0"/>
          </a:p>
        </p:txBody>
      </p:sp>
      <p:sp>
        <p:nvSpPr>
          <p:cNvPr id="3" name="Subtitle 2"/>
          <p:cNvSpPr>
            <a:spLocks noGrp="1"/>
          </p:cNvSpPr>
          <p:nvPr>
            <p:ph type="subTitle" idx="1"/>
          </p:nvPr>
        </p:nvSpPr>
        <p:spPr>
          <a:xfrm>
            <a:off x="685800" y="1752600"/>
            <a:ext cx="7772400" cy="4495800"/>
          </a:xfrm>
        </p:spPr>
        <p:style>
          <a:lnRef idx="0">
            <a:schemeClr val="accent3"/>
          </a:lnRef>
          <a:fillRef idx="3">
            <a:schemeClr val="accent3"/>
          </a:fillRef>
          <a:effectRef idx="3">
            <a:schemeClr val="accent3"/>
          </a:effectRef>
          <a:fontRef idx="minor">
            <a:schemeClr val="lt1"/>
          </a:fontRef>
        </p:style>
        <p:txBody>
          <a:bodyPr>
            <a:normAutofit fontScale="85000" lnSpcReduction="10000"/>
          </a:bodyPr>
          <a:lstStyle/>
          <a:p>
            <a:pPr algn="l"/>
            <a:r>
              <a:rPr lang="en-US" dirty="0" smtClean="0">
                <a:solidFill>
                  <a:schemeClr val="tx1"/>
                </a:solidFill>
              </a:rPr>
              <a:t>It contains;</a:t>
            </a:r>
          </a:p>
          <a:p>
            <a:pPr algn="just"/>
            <a:r>
              <a:rPr lang="en-US" b="1" u="sng" dirty="0" smtClean="0">
                <a:solidFill>
                  <a:schemeClr val="tx1"/>
                </a:solidFill>
              </a:rPr>
              <a:t>Font Size:</a:t>
            </a:r>
            <a:r>
              <a:rPr lang="en-US" dirty="0" smtClean="0">
                <a:solidFill>
                  <a:schemeClr val="tx1"/>
                </a:solidFill>
              </a:rPr>
              <a:t> The size of the font can be set from the formatting toolbar. </a:t>
            </a:r>
          </a:p>
          <a:p>
            <a:pPr algn="just"/>
            <a:r>
              <a:rPr lang="en-US" b="1" u="sng" dirty="0" smtClean="0">
                <a:solidFill>
                  <a:schemeClr val="tx1"/>
                </a:solidFill>
              </a:rPr>
              <a:t>Font Style:</a:t>
            </a:r>
            <a:r>
              <a:rPr lang="en-US" dirty="0" smtClean="0">
                <a:solidFill>
                  <a:schemeClr val="tx1"/>
                </a:solidFill>
              </a:rPr>
              <a:t> It is used to bold. Italicize and underline the text. </a:t>
            </a:r>
          </a:p>
          <a:p>
            <a:pPr algn="l"/>
            <a:r>
              <a:rPr lang="en-US" b="1" u="sng" dirty="0" smtClean="0">
                <a:solidFill>
                  <a:schemeClr val="tx1"/>
                </a:solidFill>
              </a:rPr>
              <a:t>Font Color:</a:t>
            </a:r>
            <a:r>
              <a:rPr lang="en-US" dirty="0" smtClean="0">
                <a:solidFill>
                  <a:schemeClr val="tx1"/>
                </a:solidFill>
              </a:rPr>
              <a:t> It is used to change the color of the text.</a:t>
            </a:r>
          </a:p>
          <a:p>
            <a:pPr algn="l"/>
            <a:endParaRPr lang="en-US" dirty="0" smtClean="0">
              <a:solidFill>
                <a:schemeClr val="tx1"/>
              </a:solidFill>
            </a:endParaRPr>
          </a:p>
          <a:p>
            <a:pPr algn="just"/>
            <a:r>
              <a:rPr lang="en-US" dirty="0" smtClean="0">
                <a:solidFill>
                  <a:schemeClr val="tx1"/>
                </a:solidFill>
              </a:rPr>
              <a:t>In addition to these basic characteristics many effects can also be applied to all types of the fonts e.g. strikethrough, shadow etc.</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t>Formatting Paragraph</a:t>
            </a:r>
            <a:endParaRPr lang="en-US" sz="4800" b="1" dirty="0"/>
          </a:p>
        </p:txBody>
      </p:sp>
      <p:sp>
        <p:nvSpPr>
          <p:cNvPr id="3" name="Subtitle 2"/>
          <p:cNvSpPr>
            <a:spLocks noGrp="1"/>
          </p:cNvSpPr>
          <p:nvPr>
            <p:ph type="subTitle" idx="1"/>
          </p:nvPr>
        </p:nvSpPr>
        <p:spPr>
          <a:xfrm>
            <a:off x="685800" y="1828800"/>
            <a:ext cx="7772400" cy="4343400"/>
          </a:xfrm>
        </p:spPr>
        <p:style>
          <a:lnRef idx="0">
            <a:schemeClr val="accent3"/>
          </a:lnRef>
          <a:fillRef idx="3">
            <a:schemeClr val="accent3"/>
          </a:fillRef>
          <a:effectRef idx="3">
            <a:schemeClr val="accent3"/>
          </a:effectRef>
          <a:fontRef idx="minor">
            <a:schemeClr val="lt1"/>
          </a:fontRef>
        </p:style>
        <p:txBody>
          <a:bodyPr>
            <a:normAutofit/>
          </a:bodyPr>
          <a:lstStyle/>
          <a:p>
            <a:pPr algn="just">
              <a:buFont typeface="Wingdings" pitchFamily="2" charset="2"/>
              <a:buChar char="Ø"/>
            </a:pPr>
            <a:r>
              <a:rPr lang="en-US" dirty="0" smtClean="0">
                <a:solidFill>
                  <a:schemeClr val="tx1"/>
                </a:solidFill>
              </a:rPr>
              <a:t>Paragraph is defined as a group of sentences. But word processors assume the start of a new paragraph every time we press the enter key.</a:t>
            </a:r>
          </a:p>
          <a:p>
            <a:pPr algn="l">
              <a:buFont typeface="Wingdings" pitchFamily="2" charset="2"/>
              <a:buChar char="Ø"/>
            </a:pPr>
            <a:endParaRPr lang="en-US" dirty="0" smtClean="0">
              <a:solidFill>
                <a:schemeClr val="tx1"/>
              </a:solidFill>
            </a:endParaRPr>
          </a:p>
          <a:p>
            <a:pPr algn="just">
              <a:buFont typeface="Wingdings" pitchFamily="2" charset="2"/>
              <a:buChar char="Ø"/>
            </a:pPr>
            <a:r>
              <a:rPr lang="en-US" dirty="0" smtClean="0">
                <a:solidFill>
                  <a:schemeClr val="tx1"/>
                </a:solidFill>
              </a:rPr>
              <a:t>Paragraph formatting includes settings applied only to one or more entire paragraphs.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772400" cy="5334000"/>
          </a:xfrm>
        </p:spPr>
        <p:style>
          <a:lnRef idx="0">
            <a:schemeClr val="accent3"/>
          </a:lnRef>
          <a:fillRef idx="3">
            <a:schemeClr val="accent3"/>
          </a:fillRef>
          <a:effectRef idx="3">
            <a:schemeClr val="accent3"/>
          </a:effectRef>
          <a:fontRef idx="minor">
            <a:schemeClr val="lt1"/>
          </a:fontRef>
        </p:style>
        <p:txBody>
          <a:bodyPr>
            <a:normAutofit/>
          </a:bodyPr>
          <a:lstStyle/>
          <a:p>
            <a:pPr algn="l"/>
            <a:r>
              <a:rPr lang="en-US" dirty="0" smtClean="0">
                <a:solidFill>
                  <a:schemeClr val="tx1"/>
                </a:solidFill>
              </a:rPr>
              <a:t>The paragraph formatting includes the setting of;</a:t>
            </a:r>
          </a:p>
          <a:p>
            <a:pPr algn="l">
              <a:buFont typeface="Wingdings" pitchFamily="2" charset="2"/>
              <a:buChar char="Ø"/>
            </a:pPr>
            <a:r>
              <a:rPr lang="en-US" b="1" dirty="0" smtClean="0">
                <a:solidFill>
                  <a:schemeClr val="tx1"/>
                </a:solidFill>
              </a:rPr>
              <a:t>Line spacing</a:t>
            </a:r>
          </a:p>
          <a:p>
            <a:pPr algn="l">
              <a:buFont typeface="Wingdings" pitchFamily="2" charset="2"/>
              <a:buChar char="Ø"/>
            </a:pPr>
            <a:r>
              <a:rPr lang="en-US" b="1" dirty="0" smtClean="0">
                <a:solidFill>
                  <a:schemeClr val="tx1"/>
                </a:solidFill>
              </a:rPr>
              <a:t>Paragraph spacing</a:t>
            </a:r>
          </a:p>
          <a:p>
            <a:pPr algn="l">
              <a:buFont typeface="Wingdings" pitchFamily="2" charset="2"/>
              <a:buChar char="Ø"/>
            </a:pPr>
            <a:r>
              <a:rPr lang="en-US" b="1" dirty="0" smtClean="0">
                <a:solidFill>
                  <a:schemeClr val="tx1"/>
                </a:solidFill>
              </a:rPr>
              <a:t>Indents</a:t>
            </a:r>
          </a:p>
          <a:p>
            <a:pPr algn="l">
              <a:buFont typeface="Wingdings" pitchFamily="2" charset="2"/>
              <a:buChar char="Ø"/>
            </a:pPr>
            <a:r>
              <a:rPr lang="en-US" b="1" dirty="0" smtClean="0">
                <a:solidFill>
                  <a:schemeClr val="tx1"/>
                </a:solidFill>
              </a:rPr>
              <a:t>Alignment</a:t>
            </a:r>
          </a:p>
          <a:p>
            <a:pPr algn="l">
              <a:buFont typeface="Wingdings" pitchFamily="2" charset="2"/>
              <a:buChar char="Ø"/>
            </a:pPr>
            <a:r>
              <a:rPr lang="en-US" b="1" dirty="0" smtClean="0">
                <a:solidFill>
                  <a:schemeClr val="tx1"/>
                </a:solidFill>
              </a:rPr>
              <a:t>Borders</a:t>
            </a:r>
          </a:p>
          <a:p>
            <a:pPr algn="l">
              <a:buFont typeface="Wingdings" pitchFamily="2" charset="2"/>
              <a:buChar char="Ø"/>
            </a:pPr>
            <a:r>
              <a:rPr lang="en-US" b="1" dirty="0" smtClean="0">
                <a:solidFill>
                  <a:schemeClr val="tx1"/>
                </a:solidFill>
              </a:rPr>
              <a:t>Shading</a:t>
            </a:r>
          </a:p>
          <a:p>
            <a:pPr algn="l"/>
            <a:r>
              <a:rPr lang="en-US" dirty="0" smtClean="0">
                <a:solidFill>
                  <a:schemeClr val="tx1"/>
                </a:solidFill>
              </a:rPr>
              <a:t>etc.</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Line Spacing</a:t>
            </a:r>
            <a:endParaRPr lang="en-US" sz="5400" b="1" dirty="0"/>
          </a:p>
        </p:txBody>
      </p:sp>
      <p:sp>
        <p:nvSpPr>
          <p:cNvPr id="3" name="Subtitle 2"/>
          <p:cNvSpPr>
            <a:spLocks noGrp="1"/>
          </p:cNvSpPr>
          <p:nvPr>
            <p:ph type="subTitle" idx="1"/>
          </p:nvPr>
        </p:nvSpPr>
        <p:spPr>
          <a:xfrm>
            <a:off x="685800" y="2286000"/>
            <a:ext cx="7772400" cy="36576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just">
              <a:buFont typeface="Wingdings" pitchFamily="2" charset="2"/>
              <a:buChar char="Ø"/>
            </a:pPr>
            <a:r>
              <a:rPr lang="en-US" dirty="0" smtClean="0">
                <a:solidFill>
                  <a:schemeClr val="tx1"/>
                </a:solidFill>
              </a:rPr>
              <a:t>Line and paragraph spacing is well controlled in MS word.</a:t>
            </a:r>
          </a:p>
          <a:p>
            <a:pPr algn="just">
              <a:buFont typeface="Wingdings" pitchFamily="2" charset="2"/>
              <a:buChar char="Ø"/>
            </a:pPr>
            <a:r>
              <a:rPr lang="en-US" dirty="0" smtClean="0">
                <a:solidFill>
                  <a:schemeClr val="tx1"/>
                </a:solidFill>
              </a:rPr>
              <a:t>We can define the space between different lines of a text in a paragraph.</a:t>
            </a:r>
          </a:p>
          <a:p>
            <a:pPr algn="just">
              <a:buFont typeface="Wingdings" pitchFamily="2" charset="2"/>
              <a:buChar char="Ø"/>
            </a:pPr>
            <a:r>
              <a:rPr lang="en-US" dirty="0" smtClean="0">
                <a:solidFill>
                  <a:schemeClr val="tx1"/>
                </a:solidFill>
              </a:rPr>
              <a:t>This characteristic is known as </a:t>
            </a:r>
            <a:r>
              <a:rPr lang="en-US" b="1" u="sng" dirty="0" smtClean="0">
                <a:solidFill>
                  <a:schemeClr val="tx1"/>
                </a:solidFill>
              </a:rPr>
              <a:t>line spacing</a:t>
            </a:r>
            <a:r>
              <a:rPr lang="en-US" dirty="0" smtClean="0">
                <a:solidFill>
                  <a:schemeClr val="tx1"/>
                </a:solidFill>
              </a:rPr>
              <a:t>.</a:t>
            </a:r>
          </a:p>
          <a:p>
            <a:pPr algn="l">
              <a:buFont typeface="Wingdings" pitchFamily="2" charset="2"/>
              <a:buChar char="Ø"/>
            </a:pPr>
            <a:r>
              <a:rPr lang="en-US" dirty="0" smtClean="0">
                <a:solidFill>
                  <a:schemeClr val="tx1"/>
                </a:solidFill>
              </a:rPr>
              <a:t>Lines can be singled spaced, double spaced or set to any other spacing we want.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90599"/>
          </a:xfrm>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t>Paragraph Spacing</a:t>
            </a:r>
            <a:endParaRPr lang="en-US" sz="4800" b="1" dirty="0"/>
          </a:p>
        </p:txBody>
      </p:sp>
      <p:sp>
        <p:nvSpPr>
          <p:cNvPr id="3" name="Subtitle 2"/>
          <p:cNvSpPr>
            <a:spLocks noGrp="1"/>
          </p:cNvSpPr>
          <p:nvPr>
            <p:ph type="subTitle" idx="1"/>
          </p:nvPr>
        </p:nvSpPr>
        <p:spPr>
          <a:xfrm>
            <a:off x="685800" y="1219200"/>
            <a:ext cx="7772400" cy="2209800"/>
          </a:xfrm>
        </p:spPr>
        <p:style>
          <a:lnRef idx="0">
            <a:schemeClr val="accent3"/>
          </a:lnRef>
          <a:fillRef idx="3">
            <a:schemeClr val="accent3"/>
          </a:fillRef>
          <a:effectRef idx="3">
            <a:schemeClr val="accent3"/>
          </a:effectRef>
          <a:fontRef idx="minor">
            <a:schemeClr val="lt1"/>
          </a:fontRef>
        </p:style>
        <p:txBody>
          <a:bodyPr/>
          <a:lstStyle/>
          <a:p>
            <a:pPr algn="just"/>
            <a:r>
              <a:rPr lang="en-US" dirty="0" smtClean="0">
                <a:solidFill>
                  <a:schemeClr val="tx1"/>
                </a:solidFill>
              </a:rPr>
              <a:t>It refers to the amount of space between paragraphs.</a:t>
            </a:r>
          </a:p>
          <a:p>
            <a:pPr algn="just"/>
            <a:r>
              <a:rPr lang="en-US" dirty="0" smtClean="0">
                <a:solidFill>
                  <a:schemeClr val="tx1"/>
                </a:solidFill>
              </a:rPr>
              <a:t>By default the paragraph spacing is same as the line spacing but it can be changed.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29</a:t>
            </a:fld>
            <a:endParaRPr lang="en-US"/>
          </a:p>
        </p:txBody>
      </p:sp>
      <p:sp>
        <p:nvSpPr>
          <p:cNvPr id="5" name="Title 1"/>
          <p:cNvSpPr txBox="1">
            <a:spLocks/>
          </p:cNvSpPr>
          <p:nvPr/>
        </p:nvSpPr>
        <p:spPr>
          <a:xfrm>
            <a:off x="685800" y="3429000"/>
            <a:ext cx="7772400" cy="990599"/>
          </a:xfrm>
          <a:prstGeom prst="rect">
            <a:avLst/>
          </a:prstGeom>
        </p:spPr>
        <p:style>
          <a:lnRef idx="0">
            <a:schemeClr val="dk1"/>
          </a:lnRef>
          <a:fillRef idx="3">
            <a:schemeClr val="dk1"/>
          </a:fillRef>
          <a:effectRef idx="3">
            <a:schemeClr val="dk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lt1"/>
                </a:solidFill>
                <a:effectLst/>
                <a:uLnTx/>
                <a:uFillTx/>
                <a:latin typeface="+mn-lt"/>
                <a:ea typeface="+mn-ea"/>
                <a:cs typeface="+mn-cs"/>
              </a:rPr>
              <a:t>Margins</a:t>
            </a:r>
            <a:endParaRPr kumimoji="0" lang="en-US" sz="4800" b="1" i="0" u="none" strike="noStrike" kern="1200" cap="none" spc="0" normalizeH="0" baseline="0" noProof="0" dirty="0">
              <a:ln>
                <a:noFill/>
              </a:ln>
              <a:solidFill>
                <a:schemeClr val="lt1"/>
              </a:solidFill>
              <a:effectLst/>
              <a:uLnTx/>
              <a:uFillTx/>
              <a:latin typeface="+mn-lt"/>
              <a:ea typeface="+mn-ea"/>
              <a:cs typeface="+mn-cs"/>
            </a:endParaRPr>
          </a:p>
        </p:txBody>
      </p:sp>
      <p:sp>
        <p:nvSpPr>
          <p:cNvPr id="6" name="Subtitle 2"/>
          <p:cNvSpPr txBox="1">
            <a:spLocks/>
          </p:cNvSpPr>
          <p:nvPr/>
        </p:nvSpPr>
        <p:spPr>
          <a:xfrm>
            <a:off x="685800" y="4419600"/>
            <a:ext cx="7772400" cy="22098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3200" dirty="0" smtClean="0">
                <a:solidFill>
                  <a:schemeClr val="tx1"/>
                </a:solidFill>
              </a:rPr>
              <a:t>They define the boundaries of the text.</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3200" b="0" i="0" u="none" strike="noStrike" kern="1200" cap="none" spc="0" normalizeH="0" noProof="0" dirty="0" smtClean="0">
                <a:ln>
                  <a:noFill/>
                </a:ln>
                <a:solidFill>
                  <a:schemeClr val="tx1"/>
                </a:solidFill>
                <a:effectLst/>
                <a:uLnTx/>
                <a:uFillTx/>
                <a:latin typeface="+mn-lt"/>
                <a:ea typeface="+mn-ea"/>
                <a:cs typeface="+mn-cs"/>
              </a:rPr>
              <a:t> text cannot cross these boundaries.</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3200" baseline="0" dirty="0" smtClean="0">
                <a:solidFill>
                  <a:schemeClr val="tx1"/>
                </a:solidFill>
              </a:rPr>
              <a:t>In every document all the four margins</a:t>
            </a:r>
            <a:r>
              <a:rPr lang="en-US" sz="3200" dirty="0" smtClean="0">
                <a:solidFill>
                  <a:schemeClr val="tx1"/>
                </a:solidFill>
              </a:rPr>
              <a:t> (top, bottom, left and right) can be the same or different.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 Examples</a:t>
            </a:r>
            <a:endParaRPr lang="en-US" sz="5400" b="1" dirty="0"/>
          </a:p>
        </p:txBody>
      </p:sp>
      <p:sp>
        <p:nvSpPr>
          <p:cNvPr id="3" name="Subtitle 2"/>
          <p:cNvSpPr>
            <a:spLocks noGrp="1"/>
          </p:cNvSpPr>
          <p:nvPr>
            <p:ph type="subTitle" idx="1"/>
          </p:nvPr>
        </p:nvSpPr>
        <p:spPr>
          <a:xfrm>
            <a:off x="685800" y="2286000"/>
            <a:ext cx="7772400" cy="40386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l">
              <a:buFont typeface="Wingdings" pitchFamily="2" charset="2"/>
              <a:buChar char="Ø"/>
            </a:pPr>
            <a:r>
              <a:rPr lang="en-US" b="1" dirty="0" smtClean="0">
                <a:solidFill>
                  <a:schemeClr val="tx1"/>
                </a:solidFill>
              </a:rPr>
              <a:t>Newspaper</a:t>
            </a:r>
          </a:p>
          <a:p>
            <a:pPr algn="l">
              <a:buFont typeface="Wingdings" pitchFamily="2" charset="2"/>
              <a:buChar char="Ø"/>
            </a:pPr>
            <a:r>
              <a:rPr lang="en-US" b="1" dirty="0" smtClean="0">
                <a:solidFill>
                  <a:schemeClr val="tx1"/>
                </a:solidFill>
              </a:rPr>
              <a:t>Magazines</a:t>
            </a:r>
          </a:p>
          <a:p>
            <a:pPr algn="l">
              <a:buFont typeface="Wingdings" pitchFamily="2" charset="2"/>
              <a:buChar char="Ø"/>
            </a:pPr>
            <a:r>
              <a:rPr lang="en-US" b="1" dirty="0" smtClean="0">
                <a:solidFill>
                  <a:schemeClr val="tx1"/>
                </a:solidFill>
              </a:rPr>
              <a:t>Letters</a:t>
            </a:r>
          </a:p>
          <a:p>
            <a:pPr algn="l">
              <a:buFont typeface="Wingdings" pitchFamily="2" charset="2"/>
              <a:buChar char="Ø"/>
            </a:pPr>
            <a:r>
              <a:rPr lang="en-US" b="1" dirty="0" smtClean="0">
                <a:solidFill>
                  <a:schemeClr val="tx1"/>
                </a:solidFill>
              </a:rPr>
              <a:t>Advertisements</a:t>
            </a:r>
          </a:p>
          <a:p>
            <a:pPr algn="l">
              <a:buFont typeface="Wingdings" pitchFamily="2" charset="2"/>
              <a:buChar char="Ø"/>
            </a:pPr>
            <a:r>
              <a:rPr lang="en-US" b="1" dirty="0" smtClean="0">
                <a:solidFill>
                  <a:schemeClr val="tx1"/>
                </a:solidFill>
              </a:rPr>
              <a:t>Businesses documents</a:t>
            </a:r>
          </a:p>
          <a:p>
            <a:pPr algn="l">
              <a:buFont typeface="Wingdings" pitchFamily="2" charset="2"/>
              <a:buChar char="Ø"/>
            </a:pPr>
            <a:r>
              <a:rPr lang="en-US" b="1" dirty="0" smtClean="0">
                <a:solidFill>
                  <a:schemeClr val="tx1"/>
                </a:solidFill>
              </a:rPr>
              <a:t>Government agencies documents</a:t>
            </a:r>
          </a:p>
          <a:p>
            <a:pPr algn="l"/>
            <a:r>
              <a:rPr lang="en-US" dirty="0">
                <a:solidFill>
                  <a:schemeClr val="tx1"/>
                </a:solidFill>
              </a:rPr>
              <a:t>e</a:t>
            </a:r>
            <a:r>
              <a:rPr lang="en-US" dirty="0" smtClean="0">
                <a:solidFill>
                  <a:schemeClr val="tx1"/>
                </a:solidFill>
              </a:rPr>
              <a:t>tc……</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t>Indents</a:t>
            </a:r>
            <a:endParaRPr lang="en-US" sz="4800" b="1" dirty="0"/>
          </a:p>
        </p:txBody>
      </p:sp>
      <p:sp>
        <p:nvSpPr>
          <p:cNvPr id="3" name="Subtitle 2"/>
          <p:cNvSpPr>
            <a:spLocks noGrp="1"/>
          </p:cNvSpPr>
          <p:nvPr>
            <p:ph type="subTitle" idx="1"/>
          </p:nvPr>
        </p:nvSpPr>
        <p:spPr>
          <a:xfrm>
            <a:off x="685800" y="1371600"/>
            <a:ext cx="7772400" cy="1676400"/>
          </a:xfrm>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just">
              <a:buFont typeface="Wingdings" pitchFamily="2" charset="2"/>
              <a:buChar char="Ø"/>
            </a:pPr>
            <a:r>
              <a:rPr lang="en-US" dirty="0" smtClean="0">
                <a:solidFill>
                  <a:schemeClr val="tx1"/>
                </a:solidFill>
              </a:rPr>
              <a:t>They determine the distance of each line of a paragraph to margins.</a:t>
            </a:r>
          </a:p>
          <a:p>
            <a:pPr algn="just">
              <a:buFont typeface="Wingdings" pitchFamily="2" charset="2"/>
              <a:buChar char="Ø"/>
            </a:pPr>
            <a:r>
              <a:rPr lang="en-US" dirty="0" smtClean="0">
                <a:solidFill>
                  <a:schemeClr val="tx1"/>
                </a:solidFill>
              </a:rPr>
              <a:t>With the help of the ruler, we can create the indents.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30</a:t>
            </a:fld>
            <a:endParaRPr lang="en-US"/>
          </a:p>
        </p:txBody>
      </p:sp>
      <p:sp>
        <p:nvSpPr>
          <p:cNvPr id="5" name="Title 1"/>
          <p:cNvSpPr txBox="1">
            <a:spLocks/>
          </p:cNvSpPr>
          <p:nvPr/>
        </p:nvSpPr>
        <p:spPr>
          <a:xfrm>
            <a:off x="685800" y="3429000"/>
            <a:ext cx="7772400" cy="990599"/>
          </a:xfrm>
          <a:prstGeom prst="rect">
            <a:avLst/>
          </a:prstGeom>
        </p:spPr>
        <p:style>
          <a:lnRef idx="0">
            <a:schemeClr val="dk1"/>
          </a:lnRef>
          <a:fillRef idx="3">
            <a:schemeClr val="dk1"/>
          </a:fillRef>
          <a:effectRef idx="3">
            <a:schemeClr val="dk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lt1"/>
                </a:solidFill>
                <a:effectLst/>
                <a:uLnTx/>
                <a:uFillTx/>
                <a:latin typeface="+mn-lt"/>
                <a:ea typeface="+mn-ea"/>
                <a:cs typeface="+mn-cs"/>
              </a:rPr>
              <a:t>Alignment</a:t>
            </a:r>
            <a:endParaRPr kumimoji="0" lang="en-US" sz="4800" b="1" i="0" u="none" strike="noStrike" kern="1200" cap="none" spc="0" normalizeH="0" baseline="0" noProof="0" dirty="0">
              <a:ln>
                <a:noFill/>
              </a:ln>
              <a:solidFill>
                <a:schemeClr val="lt1"/>
              </a:solidFill>
              <a:effectLst/>
              <a:uLnTx/>
              <a:uFillTx/>
              <a:latin typeface="+mn-lt"/>
              <a:ea typeface="+mn-ea"/>
              <a:cs typeface="+mn-cs"/>
            </a:endParaRPr>
          </a:p>
        </p:txBody>
      </p:sp>
      <p:sp>
        <p:nvSpPr>
          <p:cNvPr id="6" name="Subtitle 2"/>
          <p:cNvSpPr txBox="1">
            <a:spLocks/>
          </p:cNvSpPr>
          <p:nvPr/>
        </p:nvSpPr>
        <p:spPr>
          <a:xfrm>
            <a:off x="685800" y="4419600"/>
            <a:ext cx="7772400" cy="16764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 refers to the orientation of the lines of a paragraph with respect</a:t>
            </a:r>
            <a:r>
              <a:rPr kumimoji="0" lang="en-US" sz="3200" b="0" i="0" u="none" strike="noStrike" kern="1200" cap="none" spc="0" normalizeH="0" noProof="0" dirty="0" smtClean="0">
                <a:ln>
                  <a:noFill/>
                </a:ln>
                <a:solidFill>
                  <a:schemeClr val="tx1"/>
                </a:solidFill>
                <a:effectLst/>
                <a:uLnTx/>
                <a:uFillTx/>
                <a:latin typeface="+mn-lt"/>
                <a:ea typeface="+mn-ea"/>
                <a:cs typeface="+mn-cs"/>
              </a:rPr>
              <a:t> to the margins.</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3200" baseline="0" dirty="0" smtClean="0">
                <a:solidFill>
                  <a:schemeClr val="tx1"/>
                </a:solidFill>
              </a:rPr>
              <a:t>There</a:t>
            </a:r>
            <a:r>
              <a:rPr lang="en-US" sz="3200" dirty="0" smtClean="0">
                <a:solidFill>
                  <a:schemeClr val="tx1"/>
                </a:solidFill>
              </a:rPr>
              <a:t> are four alignment options left, right, centre and justified.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143000"/>
          </a:xfrm>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t>Formatting a Page</a:t>
            </a:r>
            <a:endParaRPr lang="en-US" sz="4800" b="1" dirty="0"/>
          </a:p>
        </p:txBody>
      </p:sp>
      <p:sp>
        <p:nvSpPr>
          <p:cNvPr id="3" name="Subtitle 2"/>
          <p:cNvSpPr>
            <a:spLocks noGrp="1"/>
          </p:cNvSpPr>
          <p:nvPr>
            <p:ph type="subTitle" idx="1"/>
          </p:nvPr>
        </p:nvSpPr>
        <p:spPr>
          <a:xfrm>
            <a:off x="685800" y="2133600"/>
            <a:ext cx="7772400" cy="3276600"/>
          </a:xfrm>
        </p:spPr>
        <p:style>
          <a:lnRef idx="0">
            <a:schemeClr val="accent3"/>
          </a:lnRef>
          <a:fillRef idx="3">
            <a:schemeClr val="accent3"/>
          </a:fillRef>
          <a:effectRef idx="3">
            <a:schemeClr val="accent3"/>
          </a:effectRef>
          <a:fontRef idx="minor">
            <a:schemeClr val="lt1"/>
          </a:fontRef>
        </p:style>
        <p:txBody>
          <a:bodyPr/>
          <a:lstStyle/>
          <a:p>
            <a:pPr algn="l"/>
            <a:r>
              <a:rPr lang="en-US" dirty="0" smtClean="0">
                <a:solidFill>
                  <a:schemeClr val="tx1"/>
                </a:solidFill>
              </a:rPr>
              <a:t>Formatting a page refers to;</a:t>
            </a:r>
          </a:p>
          <a:p>
            <a:pPr algn="l">
              <a:buFont typeface="Wingdings" pitchFamily="2" charset="2"/>
              <a:buChar char="Ø"/>
            </a:pPr>
            <a:r>
              <a:rPr lang="en-US" b="1" dirty="0" smtClean="0">
                <a:solidFill>
                  <a:schemeClr val="tx1"/>
                </a:solidFill>
              </a:rPr>
              <a:t>Size of the page</a:t>
            </a:r>
          </a:p>
          <a:p>
            <a:pPr algn="l">
              <a:buFont typeface="Wingdings" pitchFamily="2" charset="2"/>
              <a:buChar char="Ø"/>
            </a:pPr>
            <a:r>
              <a:rPr lang="en-US" b="1" dirty="0" smtClean="0">
                <a:solidFill>
                  <a:schemeClr val="tx1"/>
                </a:solidFill>
              </a:rPr>
              <a:t>Orientation</a:t>
            </a:r>
          </a:p>
          <a:p>
            <a:pPr algn="l">
              <a:buFont typeface="Wingdings" pitchFamily="2" charset="2"/>
              <a:buChar char="Ø"/>
            </a:pPr>
            <a:r>
              <a:rPr lang="en-US" b="1" dirty="0" smtClean="0">
                <a:solidFill>
                  <a:schemeClr val="tx1"/>
                </a:solidFill>
              </a:rPr>
              <a:t>Headers</a:t>
            </a:r>
          </a:p>
          <a:p>
            <a:pPr algn="l">
              <a:buFont typeface="Wingdings" pitchFamily="2" charset="2"/>
              <a:buChar char="Ø"/>
            </a:pPr>
            <a:r>
              <a:rPr lang="en-US" b="1" dirty="0" smtClean="0">
                <a:solidFill>
                  <a:schemeClr val="tx1"/>
                </a:solidFill>
              </a:rPr>
              <a:t>footers</a:t>
            </a:r>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38200"/>
            <a:ext cx="7772400" cy="52578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just"/>
            <a:r>
              <a:rPr lang="en-US" b="1" u="sng" dirty="0" smtClean="0">
                <a:solidFill>
                  <a:schemeClr val="tx1"/>
                </a:solidFill>
              </a:rPr>
              <a:t>Page Size:</a:t>
            </a:r>
            <a:r>
              <a:rPr lang="en-US" dirty="0" smtClean="0">
                <a:solidFill>
                  <a:schemeClr val="tx1"/>
                </a:solidFill>
              </a:rPr>
              <a:t> It plays an important role in the formatting of the page.</a:t>
            </a:r>
          </a:p>
          <a:p>
            <a:pPr algn="just"/>
            <a:r>
              <a:rPr lang="en-US" dirty="0" smtClean="0">
                <a:solidFill>
                  <a:schemeClr val="tx1"/>
                </a:solidFill>
              </a:rPr>
              <a:t>It is recommended to set the page size before going to format it.</a:t>
            </a:r>
          </a:p>
          <a:p>
            <a:pPr algn="just"/>
            <a:endParaRPr lang="en-US" b="1" u="sng" dirty="0" smtClean="0">
              <a:solidFill>
                <a:schemeClr val="tx1"/>
              </a:solidFill>
            </a:endParaRPr>
          </a:p>
          <a:p>
            <a:pPr algn="just"/>
            <a:r>
              <a:rPr lang="en-US" b="1" u="sng" dirty="0" smtClean="0">
                <a:solidFill>
                  <a:schemeClr val="tx1"/>
                </a:solidFill>
              </a:rPr>
              <a:t>Orientation:</a:t>
            </a:r>
            <a:r>
              <a:rPr lang="en-US" dirty="0" smtClean="0">
                <a:solidFill>
                  <a:schemeClr val="tx1"/>
                </a:solidFill>
              </a:rPr>
              <a:t> Document dimensions are also determined by the orientation of the paper.</a:t>
            </a:r>
          </a:p>
          <a:p>
            <a:pPr algn="just"/>
            <a:r>
              <a:rPr lang="en-US" dirty="0" smtClean="0">
                <a:solidFill>
                  <a:schemeClr val="tx1"/>
                </a:solidFill>
              </a:rPr>
              <a:t>By default there are two orientations</a:t>
            </a:r>
          </a:p>
          <a:p>
            <a:pPr marL="514350" indent="-514350" algn="just">
              <a:buFont typeface="+mj-lt"/>
              <a:buAutoNum type="arabicPeriod"/>
            </a:pPr>
            <a:r>
              <a:rPr lang="en-US" dirty="0" smtClean="0">
                <a:solidFill>
                  <a:schemeClr val="tx1"/>
                </a:solidFill>
              </a:rPr>
              <a:t>Portrait</a:t>
            </a:r>
          </a:p>
          <a:p>
            <a:pPr marL="514350" indent="-514350" algn="just">
              <a:buFont typeface="+mj-lt"/>
              <a:buAutoNum type="arabicPeriod"/>
            </a:pPr>
            <a:r>
              <a:rPr lang="en-US" dirty="0" smtClean="0">
                <a:solidFill>
                  <a:schemeClr val="tx1"/>
                </a:solidFill>
              </a:rPr>
              <a:t>Landscape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772400" cy="3429000"/>
          </a:xfrm>
        </p:spPr>
        <p:style>
          <a:lnRef idx="0">
            <a:schemeClr val="accent3"/>
          </a:lnRef>
          <a:fillRef idx="3">
            <a:schemeClr val="accent3"/>
          </a:fillRef>
          <a:effectRef idx="3">
            <a:schemeClr val="accent3"/>
          </a:effectRef>
          <a:fontRef idx="minor">
            <a:schemeClr val="lt1"/>
          </a:fontRef>
        </p:style>
        <p:txBody>
          <a:bodyPr/>
          <a:lstStyle/>
          <a:p>
            <a:pPr algn="just"/>
            <a:r>
              <a:rPr lang="en-US" b="1" u="sng" dirty="0" smtClean="0">
                <a:solidFill>
                  <a:schemeClr val="tx1"/>
                </a:solidFill>
              </a:rPr>
              <a:t>Header:</a:t>
            </a:r>
            <a:r>
              <a:rPr lang="en-US" dirty="0" smtClean="0">
                <a:solidFill>
                  <a:schemeClr val="tx1"/>
                </a:solidFill>
              </a:rPr>
              <a:t> A header is a text that is added to the top of the margin of every page such as a document title or page number.</a:t>
            </a:r>
          </a:p>
          <a:p>
            <a:pPr algn="just"/>
            <a:endParaRPr lang="en-US" dirty="0" smtClean="0">
              <a:solidFill>
                <a:schemeClr val="tx1"/>
              </a:solidFill>
            </a:endParaRPr>
          </a:p>
          <a:p>
            <a:pPr algn="just"/>
            <a:r>
              <a:rPr lang="en-US" b="1" u="sng" dirty="0" smtClean="0">
                <a:solidFill>
                  <a:schemeClr val="tx1"/>
                </a:solidFill>
              </a:rPr>
              <a:t>Footer:</a:t>
            </a:r>
            <a:r>
              <a:rPr lang="en-US" dirty="0" smtClean="0">
                <a:solidFill>
                  <a:schemeClr val="tx1"/>
                </a:solidFill>
              </a:rPr>
              <a:t> A footer is a text added to the bottom of the margin.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1430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Introducing Column</a:t>
            </a:r>
            <a:endParaRPr lang="en-US" sz="5400" b="1" dirty="0"/>
          </a:p>
        </p:txBody>
      </p:sp>
      <p:sp>
        <p:nvSpPr>
          <p:cNvPr id="3" name="Subtitle 2"/>
          <p:cNvSpPr>
            <a:spLocks noGrp="1"/>
          </p:cNvSpPr>
          <p:nvPr>
            <p:ph type="subTitle" idx="1"/>
          </p:nvPr>
        </p:nvSpPr>
        <p:spPr>
          <a:xfrm>
            <a:off x="685800" y="1828800"/>
            <a:ext cx="7772400" cy="44958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just">
              <a:buFont typeface="Wingdings" pitchFamily="2" charset="2"/>
              <a:buChar char="Ø"/>
            </a:pPr>
            <a:r>
              <a:rPr lang="en-US" dirty="0" smtClean="0">
                <a:solidFill>
                  <a:schemeClr val="tx1"/>
                </a:solidFill>
              </a:rPr>
              <a:t>We need to present the text in the columns within our document.</a:t>
            </a:r>
          </a:p>
          <a:p>
            <a:pPr algn="just">
              <a:buFont typeface="Wingdings" pitchFamily="2" charset="2"/>
              <a:buChar char="Ø"/>
            </a:pPr>
            <a:r>
              <a:rPr lang="en-US" dirty="0" smtClean="0">
                <a:solidFill>
                  <a:schemeClr val="tx1"/>
                </a:solidFill>
              </a:rPr>
              <a:t>For example in the most of the news paper and in some of the magazine the text appears in column form. </a:t>
            </a:r>
          </a:p>
          <a:p>
            <a:pPr algn="just">
              <a:buFont typeface="Wingdings" pitchFamily="2" charset="2"/>
              <a:buChar char="Ø"/>
            </a:pPr>
            <a:r>
              <a:rPr lang="en-US" dirty="0" smtClean="0">
                <a:solidFill>
                  <a:schemeClr val="tx1"/>
                </a:solidFill>
              </a:rPr>
              <a:t>Presenting text in columns is a powerful feature of MS Word.</a:t>
            </a:r>
          </a:p>
          <a:p>
            <a:pPr algn="just">
              <a:buFont typeface="Wingdings" pitchFamily="2" charset="2"/>
              <a:buChar char="Ø"/>
            </a:pPr>
            <a:r>
              <a:rPr lang="en-US" dirty="0" smtClean="0">
                <a:solidFill>
                  <a:schemeClr val="tx1"/>
                </a:solidFill>
              </a:rPr>
              <a:t>It is easy to make columns of the text. We can make one, two, three or more columns by just clicking a single button on formatting tool bar.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905000"/>
            <a:ext cx="7772400" cy="4114800"/>
          </a:xfrm>
        </p:spPr>
        <p:style>
          <a:lnRef idx="0">
            <a:schemeClr val="accent3"/>
          </a:lnRef>
          <a:fillRef idx="3">
            <a:schemeClr val="accent3"/>
          </a:fillRef>
          <a:effectRef idx="3">
            <a:schemeClr val="accent3"/>
          </a:effectRef>
          <a:fontRef idx="minor">
            <a:schemeClr val="lt1"/>
          </a:fontRef>
        </p:style>
        <p:txBody>
          <a:bodyPr/>
          <a:lstStyle/>
          <a:p>
            <a:pPr algn="just">
              <a:buFont typeface="Wingdings" pitchFamily="2" charset="2"/>
              <a:buChar char="Ø"/>
            </a:pPr>
            <a:r>
              <a:rPr lang="en-US" dirty="0" smtClean="0">
                <a:solidFill>
                  <a:schemeClr val="tx1"/>
                </a:solidFill>
              </a:rPr>
              <a:t>Tables are used to display data. </a:t>
            </a:r>
          </a:p>
          <a:p>
            <a:pPr algn="just">
              <a:buFont typeface="Wingdings" pitchFamily="2" charset="2"/>
              <a:buChar char="Ø"/>
            </a:pPr>
            <a:r>
              <a:rPr lang="en-US" dirty="0" smtClean="0">
                <a:solidFill>
                  <a:schemeClr val="tx1"/>
                </a:solidFill>
              </a:rPr>
              <a:t>Most of the word processor provided you feature to create tables in few steps.</a:t>
            </a:r>
          </a:p>
          <a:p>
            <a:pPr algn="just">
              <a:buFont typeface="Wingdings" pitchFamily="2" charset="2"/>
              <a:buChar char="Ø"/>
            </a:pPr>
            <a:r>
              <a:rPr lang="en-US" dirty="0" smtClean="0">
                <a:solidFill>
                  <a:schemeClr val="tx1"/>
                </a:solidFill>
              </a:rPr>
              <a:t>The size of the table is limited by the amount of page space that can be devoted to it.</a:t>
            </a:r>
          </a:p>
          <a:p>
            <a:pPr algn="just">
              <a:buFont typeface="Wingdings" pitchFamily="2" charset="2"/>
              <a:buChar char="Ø"/>
            </a:pPr>
            <a:r>
              <a:rPr lang="en-US" dirty="0" smtClean="0">
                <a:solidFill>
                  <a:schemeClr val="tx1"/>
                </a:solidFill>
              </a:rPr>
              <a:t>Tables can be formatted in dozens of way.</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35</a:t>
            </a:fld>
            <a:endParaRPr lang="en-US"/>
          </a:p>
        </p:txBody>
      </p:sp>
      <p:sp>
        <p:nvSpPr>
          <p:cNvPr id="5" name="Title 1"/>
          <p:cNvSpPr>
            <a:spLocks noGrp="1"/>
          </p:cNvSpPr>
          <p:nvPr>
            <p:ph type="ctrTitle"/>
          </p:nvPr>
        </p:nvSpPr>
        <p:spPr>
          <a:xfrm>
            <a:off x="685800" y="381001"/>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Introducing Tables</a:t>
            </a:r>
            <a:endParaRPr lang="en-US" sz="5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5562600"/>
          </a:xfrm>
        </p:spPr>
        <p:style>
          <a:lnRef idx="0">
            <a:schemeClr val="accent3"/>
          </a:lnRef>
          <a:fillRef idx="3">
            <a:schemeClr val="accent3"/>
          </a:fillRef>
          <a:effectRef idx="3">
            <a:schemeClr val="accent3"/>
          </a:effectRef>
          <a:fontRef idx="minor">
            <a:schemeClr val="lt1"/>
          </a:fontRef>
        </p:style>
        <p:txBody>
          <a:bodyPr>
            <a:noAutofit/>
          </a:bodyPr>
          <a:lstStyle/>
          <a:p>
            <a:pPr algn="just"/>
            <a:r>
              <a:rPr lang="en-US" sz="2800" b="1" u="sng" dirty="0" smtClean="0">
                <a:solidFill>
                  <a:schemeClr val="tx1"/>
                </a:solidFill>
              </a:rPr>
              <a:t>Creating Tables:</a:t>
            </a:r>
            <a:r>
              <a:rPr lang="en-US" sz="2800" dirty="0" smtClean="0">
                <a:solidFill>
                  <a:schemeClr val="tx1"/>
                </a:solidFill>
              </a:rPr>
              <a:t> Table can be created from the menu bar.</a:t>
            </a:r>
          </a:p>
          <a:p>
            <a:pPr algn="just">
              <a:buFont typeface="Wingdings" pitchFamily="2" charset="2"/>
              <a:buChar char="Ø"/>
            </a:pPr>
            <a:r>
              <a:rPr lang="en-US" sz="2800" dirty="0" smtClean="0">
                <a:solidFill>
                  <a:schemeClr val="tx1"/>
                </a:solidFill>
              </a:rPr>
              <a:t>Select insert/tables from the menu bar.</a:t>
            </a:r>
          </a:p>
          <a:p>
            <a:pPr algn="just">
              <a:buFont typeface="Wingdings" pitchFamily="2" charset="2"/>
              <a:buChar char="Ø"/>
            </a:pPr>
            <a:r>
              <a:rPr lang="en-US" sz="2800" dirty="0" smtClean="0">
                <a:solidFill>
                  <a:schemeClr val="tx1"/>
                </a:solidFill>
              </a:rPr>
              <a:t>Select number of rows and columns for the table and click </a:t>
            </a:r>
            <a:r>
              <a:rPr lang="en-US" sz="2800" b="1" dirty="0" smtClean="0">
                <a:solidFill>
                  <a:schemeClr val="tx1"/>
                </a:solidFill>
              </a:rPr>
              <a:t>OK</a:t>
            </a:r>
            <a:r>
              <a:rPr lang="en-US" sz="2800" dirty="0" smtClean="0">
                <a:solidFill>
                  <a:schemeClr val="tx1"/>
                </a:solidFill>
              </a:rPr>
              <a:t>.</a:t>
            </a:r>
          </a:p>
          <a:p>
            <a:pPr algn="just"/>
            <a:r>
              <a:rPr lang="en-US" sz="2800" b="1" u="sng" dirty="0" smtClean="0">
                <a:solidFill>
                  <a:schemeClr val="tx1"/>
                </a:solidFill>
              </a:rPr>
              <a:t>Inserting Rows and Columns:</a:t>
            </a:r>
            <a:r>
              <a:rPr lang="en-US" sz="2800" dirty="0" smtClean="0">
                <a:solidFill>
                  <a:schemeClr val="tx1"/>
                </a:solidFill>
              </a:rPr>
              <a:t> once the table is created, additional rows or columns may be inserted into it.</a:t>
            </a:r>
          </a:p>
          <a:p>
            <a:pPr algn="just">
              <a:buFont typeface="Wingdings" pitchFamily="2" charset="2"/>
              <a:buChar char="Ø"/>
            </a:pPr>
            <a:r>
              <a:rPr lang="en-US" sz="2800" dirty="0" smtClean="0">
                <a:solidFill>
                  <a:schemeClr val="tx1"/>
                </a:solidFill>
              </a:rPr>
              <a:t>Place the cursor in the row or column you want to be adjacent to the new row or column and press right mouse button, a menu will open, select insert and add rows and columns. </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772400" cy="2971800"/>
          </a:xfrm>
        </p:spPr>
        <p:style>
          <a:lnRef idx="0">
            <a:schemeClr val="accent3"/>
          </a:lnRef>
          <a:fillRef idx="3">
            <a:schemeClr val="accent3"/>
          </a:fillRef>
          <a:effectRef idx="3">
            <a:schemeClr val="accent3"/>
          </a:effectRef>
          <a:fontRef idx="minor">
            <a:schemeClr val="lt1"/>
          </a:fontRef>
        </p:style>
        <p:txBody>
          <a:bodyPr/>
          <a:lstStyle/>
          <a:p>
            <a:pPr algn="just">
              <a:buFont typeface="Wingdings" pitchFamily="2" charset="2"/>
              <a:buChar char="Ø"/>
            </a:pPr>
            <a:r>
              <a:rPr lang="en-US" dirty="0" smtClean="0">
                <a:solidFill>
                  <a:schemeClr val="tx1"/>
                </a:solidFill>
              </a:rPr>
              <a:t>Once we have completed our document, we have to the ability to print it out.</a:t>
            </a:r>
          </a:p>
          <a:p>
            <a:pPr algn="just">
              <a:buFont typeface="Wingdings" pitchFamily="2" charset="2"/>
              <a:buChar char="Ø"/>
            </a:pPr>
            <a:r>
              <a:rPr lang="en-US" dirty="0" smtClean="0">
                <a:solidFill>
                  <a:schemeClr val="tx1"/>
                </a:solidFill>
              </a:rPr>
              <a:t>All the word processing programs provide this feature.</a:t>
            </a:r>
          </a:p>
          <a:p>
            <a:pPr algn="just">
              <a:buFont typeface="Wingdings" pitchFamily="2" charset="2"/>
              <a:buChar char="Ø"/>
            </a:pPr>
            <a:r>
              <a:rPr lang="en-US" dirty="0" smtClean="0">
                <a:solidFill>
                  <a:schemeClr val="tx1"/>
                </a:solidFill>
              </a:rPr>
              <a:t>Select File/Print from the menu bar.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37</a:t>
            </a:fld>
            <a:endParaRPr lang="en-US"/>
          </a:p>
        </p:txBody>
      </p:sp>
      <p:sp>
        <p:nvSpPr>
          <p:cNvPr id="5" name="Title 1"/>
          <p:cNvSpPr>
            <a:spLocks noGrp="1"/>
          </p:cNvSpPr>
          <p:nvPr>
            <p:ph type="ctrTitle"/>
          </p:nvPr>
        </p:nvSpPr>
        <p:spPr>
          <a:xfrm>
            <a:off x="685800" y="1143000"/>
            <a:ext cx="7772400" cy="1219200"/>
          </a:xfrm>
        </p:spPr>
        <p:style>
          <a:lnRef idx="0">
            <a:schemeClr val="dk1"/>
          </a:lnRef>
          <a:fillRef idx="3">
            <a:schemeClr val="dk1"/>
          </a:fillRef>
          <a:effectRef idx="3">
            <a:schemeClr val="dk1"/>
          </a:effectRef>
          <a:fontRef idx="minor">
            <a:schemeClr val="lt1"/>
          </a:fontRef>
        </p:style>
        <p:txBody>
          <a:bodyPr>
            <a:normAutofit/>
          </a:bodyPr>
          <a:lstStyle/>
          <a:p>
            <a:r>
              <a:rPr lang="en-US" sz="4800" b="1" dirty="0" smtClean="0"/>
              <a:t>Printing A Document</a:t>
            </a:r>
            <a:endParaRPr lang="en-US" sz="4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3000"/>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Clipboard</a:t>
            </a:r>
            <a:endParaRPr lang="en-US" sz="5400" b="1" dirty="0"/>
          </a:p>
        </p:txBody>
      </p:sp>
      <p:sp>
        <p:nvSpPr>
          <p:cNvPr id="3" name="Subtitle 2"/>
          <p:cNvSpPr>
            <a:spLocks noGrp="1"/>
          </p:cNvSpPr>
          <p:nvPr>
            <p:ph type="subTitle" idx="1"/>
          </p:nvPr>
        </p:nvSpPr>
        <p:spPr>
          <a:xfrm>
            <a:off x="685800" y="1828800"/>
            <a:ext cx="7772400" cy="43434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algn="just">
              <a:buFont typeface="Wingdings" pitchFamily="2" charset="2"/>
              <a:buChar char="Ø"/>
            </a:pPr>
            <a:r>
              <a:rPr lang="en-US" dirty="0" smtClean="0">
                <a:solidFill>
                  <a:schemeClr val="tx1"/>
                </a:solidFill>
              </a:rPr>
              <a:t>The clipboard is a temporary holding space in the computer’s memory for data that is being copied or moved.</a:t>
            </a:r>
          </a:p>
          <a:p>
            <a:pPr algn="just">
              <a:buFont typeface="Wingdings" pitchFamily="2" charset="2"/>
              <a:buChar char="Ø"/>
            </a:pPr>
            <a:r>
              <a:rPr lang="en-US" dirty="0" smtClean="0">
                <a:solidFill>
                  <a:schemeClr val="tx1"/>
                </a:solidFill>
              </a:rPr>
              <a:t>The clipboard is used for storing graphics, sound, video or other data.</a:t>
            </a:r>
          </a:p>
          <a:p>
            <a:pPr algn="just">
              <a:buFont typeface="Wingdings" pitchFamily="2" charset="2"/>
              <a:buChar char="Ø"/>
            </a:pPr>
            <a:r>
              <a:rPr lang="en-US" dirty="0" smtClean="0">
                <a:solidFill>
                  <a:schemeClr val="tx1"/>
                </a:solidFill>
              </a:rPr>
              <a:t>After data has been placed in the clipboard, it can be inserted from the clipboard into other documents, in the same application or in a different application.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38</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Word Processor</a:t>
            </a:r>
            <a:endParaRPr lang="en-US" sz="5400" b="1" dirty="0"/>
          </a:p>
        </p:txBody>
      </p:sp>
      <p:sp>
        <p:nvSpPr>
          <p:cNvPr id="3" name="Subtitle 2"/>
          <p:cNvSpPr>
            <a:spLocks noGrp="1"/>
          </p:cNvSpPr>
          <p:nvPr>
            <p:ph type="subTitle" idx="1"/>
          </p:nvPr>
        </p:nvSpPr>
        <p:spPr>
          <a:xfrm>
            <a:off x="685800" y="2743200"/>
            <a:ext cx="7772400" cy="2362200"/>
          </a:xfrm>
        </p:spPr>
        <p:style>
          <a:lnRef idx="0">
            <a:schemeClr val="accent3"/>
          </a:lnRef>
          <a:fillRef idx="3">
            <a:schemeClr val="accent3"/>
          </a:fillRef>
          <a:effectRef idx="3">
            <a:schemeClr val="accent3"/>
          </a:effectRef>
          <a:fontRef idx="minor">
            <a:schemeClr val="lt1"/>
          </a:fontRef>
        </p:style>
        <p:txBody>
          <a:bodyPr/>
          <a:lstStyle/>
          <a:p>
            <a:r>
              <a:rPr lang="en-US" sz="3600" b="1" dirty="0" smtClean="0">
                <a:solidFill>
                  <a:schemeClr val="tx1"/>
                </a:solidFill>
              </a:rPr>
              <a:t>Word processor is an application (software) that provides extensive tools  for creating all kinds of text based documents.</a:t>
            </a:r>
          </a:p>
          <a:p>
            <a:pPr algn="l"/>
            <a:endParaRPr lang="en-US" sz="3600" b="1" dirty="0">
              <a:solidFill>
                <a:schemeClr val="tx1"/>
              </a:solidFill>
            </a:endParaRPr>
          </a:p>
          <a:p>
            <a:pPr algn="l"/>
            <a:endParaRPr lang="en-US" sz="3600" b="1" dirty="0" smtClean="0">
              <a:solidFill>
                <a:schemeClr val="tx1"/>
              </a:solidFill>
            </a:endParaRPr>
          </a:p>
          <a:p>
            <a:pPr algn="l"/>
            <a:endParaRPr lang="en-US" b="1" dirty="0">
              <a:solidFill>
                <a:schemeClr val="tx1"/>
              </a:solidFill>
            </a:endParaRPr>
          </a:p>
          <a:p>
            <a:pPr algn="l"/>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Function Involved</a:t>
            </a:r>
            <a:endParaRPr lang="en-US" sz="5400" b="1" dirty="0"/>
          </a:p>
        </p:txBody>
      </p:sp>
      <p:sp>
        <p:nvSpPr>
          <p:cNvPr id="3" name="Subtitle 2"/>
          <p:cNvSpPr>
            <a:spLocks noGrp="1"/>
          </p:cNvSpPr>
          <p:nvPr>
            <p:ph type="subTitle" idx="1"/>
          </p:nvPr>
        </p:nvSpPr>
        <p:spPr>
          <a:xfrm>
            <a:off x="685800" y="2133600"/>
            <a:ext cx="7772400" cy="3505200"/>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algn="l"/>
            <a:r>
              <a:rPr lang="en-US" sz="3600" dirty="0" smtClean="0">
                <a:solidFill>
                  <a:schemeClr val="tx1"/>
                </a:solidFill>
              </a:rPr>
              <a:t>It involves the function of;</a:t>
            </a:r>
          </a:p>
          <a:p>
            <a:pPr algn="l"/>
            <a:endParaRPr lang="en-US" sz="3600" dirty="0" smtClean="0">
              <a:solidFill>
                <a:schemeClr val="tx1"/>
              </a:solidFill>
            </a:endParaRPr>
          </a:p>
          <a:p>
            <a:pPr lvl="2" algn="l">
              <a:buFont typeface="Wingdings" pitchFamily="2" charset="2"/>
              <a:buChar char="Ø"/>
            </a:pPr>
            <a:r>
              <a:rPr lang="en-US" sz="3600" b="1" dirty="0" smtClean="0">
                <a:solidFill>
                  <a:schemeClr val="tx1"/>
                </a:solidFill>
              </a:rPr>
              <a:t>Creating</a:t>
            </a:r>
          </a:p>
          <a:p>
            <a:pPr lvl="2" algn="l">
              <a:buFont typeface="Wingdings" pitchFamily="2" charset="2"/>
              <a:buChar char="Ø"/>
            </a:pPr>
            <a:r>
              <a:rPr lang="en-US" sz="3600" b="1" dirty="0" smtClean="0">
                <a:solidFill>
                  <a:schemeClr val="tx1"/>
                </a:solidFill>
              </a:rPr>
              <a:t>Editing</a:t>
            </a:r>
          </a:p>
          <a:p>
            <a:pPr lvl="2" algn="l">
              <a:buFont typeface="Wingdings" pitchFamily="2" charset="2"/>
              <a:buChar char="Ø"/>
            </a:pPr>
            <a:r>
              <a:rPr lang="en-US" sz="3600" b="1" dirty="0" smtClean="0">
                <a:solidFill>
                  <a:schemeClr val="tx1"/>
                </a:solidFill>
              </a:rPr>
              <a:t>Formatting</a:t>
            </a:r>
          </a:p>
          <a:p>
            <a:pPr lvl="2" algn="l">
              <a:buFont typeface="Wingdings" pitchFamily="2" charset="2"/>
              <a:buChar char="Ø"/>
            </a:pPr>
            <a:r>
              <a:rPr lang="en-US" sz="3600" b="1" dirty="0" smtClean="0">
                <a:solidFill>
                  <a:schemeClr val="tx1"/>
                </a:solidFill>
              </a:rPr>
              <a:t>Printing </a:t>
            </a:r>
          </a:p>
          <a:p>
            <a:pPr algn="l"/>
            <a:endParaRPr lang="en-US" sz="3600"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5867400"/>
          </a:xfrm>
        </p:spPr>
        <p:style>
          <a:lnRef idx="0">
            <a:schemeClr val="accent3"/>
          </a:lnRef>
          <a:fillRef idx="3">
            <a:schemeClr val="accent3"/>
          </a:fillRef>
          <a:effectRef idx="3">
            <a:schemeClr val="accent3"/>
          </a:effectRef>
          <a:fontRef idx="minor">
            <a:schemeClr val="lt1"/>
          </a:fontRef>
        </p:style>
        <p:txBody>
          <a:bodyPr>
            <a:normAutofit/>
          </a:bodyPr>
          <a:lstStyle/>
          <a:p>
            <a:pPr algn="l"/>
            <a:r>
              <a:rPr lang="en-US" dirty="0" smtClean="0">
                <a:solidFill>
                  <a:schemeClr val="tx1"/>
                </a:solidFill>
              </a:rPr>
              <a:t>It enables us to manipulate not only the text but we can add</a:t>
            </a:r>
          </a:p>
          <a:p>
            <a:pPr lvl="1" algn="l">
              <a:buFont typeface="Wingdings" pitchFamily="2" charset="2"/>
              <a:buChar char="Ø"/>
            </a:pPr>
            <a:r>
              <a:rPr lang="en-US" sz="3600" b="1" smtClean="0">
                <a:solidFill>
                  <a:schemeClr val="tx1"/>
                </a:solidFill>
              </a:rPr>
              <a:t>Images</a:t>
            </a:r>
            <a:endParaRPr lang="en-US" sz="3600" b="1" dirty="0" smtClean="0">
              <a:solidFill>
                <a:schemeClr val="tx1"/>
              </a:solidFill>
            </a:endParaRPr>
          </a:p>
          <a:p>
            <a:pPr lvl="1" algn="l">
              <a:buFont typeface="Wingdings" pitchFamily="2" charset="2"/>
              <a:buChar char="Ø"/>
            </a:pPr>
            <a:r>
              <a:rPr lang="en-US" sz="3600" b="1" dirty="0" smtClean="0">
                <a:solidFill>
                  <a:schemeClr val="tx1"/>
                </a:solidFill>
              </a:rPr>
              <a:t>Sounds</a:t>
            </a:r>
          </a:p>
          <a:p>
            <a:pPr lvl="1" algn="l">
              <a:buFont typeface="Wingdings" pitchFamily="2" charset="2"/>
              <a:buChar char="Ø"/>
            </a:pPr>
            <a:r>
              <a:rPr lang="en-US" sz="3600" b="1" dirty="0" smtClean="0">
                <a:solidFill>
                  <a:schemeClr val="tx1"/>
                </a:solidFill>
              </a:rPr>
              <a:t>Charts</a:t>
            </a:r>
          </a:p>
          <a:p>
            <a:pPr lvl="1" algn="l">
              <a:buFont typeface="Wingdings" pitchFamily="2" charset="2"/>
              <a:buChar char="Ø"/>
            </a:pPr>
            <a:r>
              <a:rPr lang="en-US" sz="3600" b="1" dirty="0" smtClean="0">
                <a:solidFill>
                  <a:schemeClr val="tx1"/>
                </a:solidFill>
              </a:rPr>
              <a:t>Graphics</a:t>
            </a:r>
            <a:endParaRPr lang="en-US" sz="3600" b="1" dirty="0">
              <a:solidFill>
                <a:schemeClr val="tx1"/>
              </a:solidFill>
            </a:endParaRPr>
          </a:p>
          <a:p>
            <a:pPr lvl="1" algn="l">
              <a:buFont typeface="Wingdings" pitchFamily="2" charset="2"/>
              <a:buChar char="Ø"/>
            </a:pPr>
            <a:r>
              <a:rPr lang="en-US" sz="3600" b="1" dirty="0" smtClean="0">
                <a:solidFill>
                  <a:schemeClr val="tx1"/>
                </a:solidFill>
              </a:rPr>
              <a:t>Videos</a:t>
            </a:r>
          </a:p>
          <a:p>
            <a:pPr lvl="1" algn="l">
              <a:buFont typeface="Wingdings" pitchFamily="2" charset="2"/>
              <a:buChar char="Ø"/>
            </a:pPr>
            <a:r>
              <a:rPr lang="en-US" sz="3600" b="1" dirty="0" smtClean="0">
                <a:solidFill>
                  <a:schemeClr val="tx1"/>
                </a:solidFill>
              </a:rPr>
              <a:t>Documents </a:t>
            </a:r>
            <a:r>
              <a:rPr lang="en-US" sz="3600" dirty="0" smtClean="0">
                <a:solidFill>
                  <a:schemeClr val="tx1"/>
                </a:solidFill>
              </a:rPr>
              <a:t>(which can be published on internet)</a:t>
            </a:r>
          </a:p>
        </p:txBody>
      </p:sp>
      <p:sp>
        <p:nvSpPr>
          <p:cNvPr id="4" name="Slide Number Placeholder 3"/>
          <p:cNvSpPr>
            <a:spLocks noGrp="1"/>
          </p:cNvSpPr>
          <p:nvPr>
            <p:ph type="sldNum" sz="quarter" idx="12"/>
          </p:nvPr>
        </p:nvSpPr>
        <p:spPr/>
        <p:txBody>
          <a:bodyPr/>
          <a:lstStyle/>
          <a:p>
            <a:fld id="{7BBBBFE7-8BFB-4A04-A1C9-EDCC0F72EDA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style>
          <a:lnRef idx="0">
            <a:schemeClr val="dk1"/>
          </a:lnRef>
          <a:fillRef idx="3">
            <a:schemeClr val="dk1"/>
          </a:fillRef>
          <a:effectRef idx="3">
            <a:schemeClr val="dk1"/>
          </a:effectRef>
          <a:fontRef idx="minor">
            <a:schemeClr val="lt1"/>
          </a:fontRef>
        </p:style>
        <p:txBody>
          <a:bodyPr>
            <a:normAutofit fontScale="90000"/>
          </a:bodyPr>
          <a:lstStyle/>
          <a:p>
            <a:r>
              <a:rPr lang="en-US" sz="4800" b="1" dirty="0" smtClean="0"/>
              <a:t>Advantages Over a Typewriter</a:t>
            </a:r>
            <a:endParaRPr lang="en-US" sz="4800" b="1" dirty="0"/>
          </a:p>
        </p:txBody>
      </p:sp>
      <p:sp>
        <p:nvSpPr>
          <p:cNvPr id="3" name="Subtitle 2"/>
          <p:cNvSpPr>
            <a:spLocks noGrp="1"/>
          </p:cNvSpPr>
          <p:nvPr>
            <p:ph type="subTitle" idx="1"/>
          </p:nvPr>
        </p:nvSpPr>
        <p:spPr>
          <a:xfrm>
            <a:off x="685800" y="2133600"/>
            <a:ext cx="7772400" cy="4038600"/>
          </a:xfrm>
        </p:spPr>
        <p:style>
          <a:lnRef idx="0">
            <a:schemeClr val="accent3"/>
          </a:lnRef>
          <a:fillRef idx="3">
            <a:schemeClr val="accent3"/>
          </a:fillRef>
          <a:effectRef idx="3">
            <a:schemeClr val="accent3"/>
          </a:effectRef>
          <a:fontRef idx="minor">
            <a:schemeClr val="lt1"/>
          </a:fontRef>
        </p:style>
        <p:txBody>
          <a:bodyPr/>
          <a:lstStyle/>
          <a:p>
            <a:pPr algn="l">
              <a:buFont typeface="Wingdings" pitchFamily="2" charset="2"/>
              <a:buChar char="Ø"/>
            </a:pPr>
            <a:r>
              <a:rPr lang="en-US" dirty="0" smtClean="0">
                <a:solidFill>
                  <a:schemeClr val="tx1"/>
                </a:solidFill>
              </a:rPr>
              <a:t>We can make changes without retyping the entire document.</a:t>
            </a:r>
          </a:p>
          <a:p>
            <a:pPr algn="l">
              <a:buFont typeface="Wingdings" pitchFamily="2" charset="2"/>
              <a:buChar char="Ø"/>
            </a:pPr>
            <a:r>
              <a:rPr lang="en-US" dirty="0" smtClean="0">
                <a:solidFill>
                  <a:schemeClr val="tx1"/>
                </a:solidFill>
              </a:rPr>
              <a:t>It is equally easy to insert a word, sentence or paragraph in the middle of a document.</a:t>
            </a:r>
          </a:p>
          <a:p>
            <a:pPr algn="l">
              <a:buFont typeface="Wingdings" pitchFamily="2" charset="2"/>
              <a:buChar char="Ø"/>
            </a:pPr>
            <a:r>
              <a:rPr lang="en-US" dirty="0" smtClean="0">
                <a:solidFill>
                  <a:schemeClr val="tx1"/>
                </a:solidFill>
              </a:rPr>
              <a:t>It also make it easy to move sections of text from one place to another place within the document or between documents.</a:t>
            </a:r>
          </a:p>
          <a:p>
            <a:pPr algn="l">
              <a:buFont typeface="Wingdings" pitchFamily="2" charset="2"/>
              <a:buChar char="Ø"/>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style>
          <a:lnRef idx="0">
            <a:schemeClr val="dk1"/>
          </a:lnRef>
          <a:fillRef idx="3">
            <a:schemeClr val="dk1"/>
          </a:fillRef>
          <a:effectRef idx="3">
            <a:schemeClr val="dk1"/>
          </a:effectRef>
          <a:fontRef idx="minor">
            <a:schemeClr val="lt1"/>
          </a:fontRef>
        </p:style>
        <p:txBody>
          <a:bodyPr>
            <a:normAutofit/>
          </a:bodyPr>
          <a:lstStyle/>
          <a:p>
            <a:r>
              <a:rPr lang="en-US" sz="5400" b="1" dirty="0" smtClean="0"/>
              <a:t>Basic Features</a:t>
            </a:r>
            <a:endParaRPr lang="en-US" sz="5400" b="1" dirty="0"/>
          </a:p>
        </p:txBody>
      </p:sp>
      <p:sp>
        <p:nvSpPr>
          <p:cNvPr id="3" name="Subtitle 2"/>
          <p:cNvSpPr>
            <a:spLocks noGrp="1"/>
          </p:cNvSpPr>
          <p:nvPr>
            <p:ph type="subTitle" idx="1"/>
          </p:nvPr>
        </p:nvSpPr>
        <p:spPr>
          <a:xfrm>
            <a:off x="685800" y="2133600"/>
            <a:ext cx="7772400" cy="4038600"/>
          </a:xfrm>
        </p:spPr>
        <p:style>
          <a:lnRef idx="0">
            <a:schemeClr val="accent3"/>
          </a:lnRef>
          <a:fillRef idx="3">
            <a:schemeClr val="accent3"/>
          </a:fillRef>
          <a:effectRef idx="3">
            <a:schemeClr val="accent3"/>
          </a:effectRef>
          <a:fontRef idx="minor">
            <a:schemeClr val="lt1"/>
          </a:fontRef>
        </p:style>
        <p:txBody>
          <a:bodyPr>
            <a:normAutofit fontScale="92500"/>
          </a:bodyPr>
          <a:lstStyle/>
          <a:p>
            <a:pPr algn="just">
              <a:buFont typeface="Wingdings" pitchFamily="2" charset="2"/>
              <a:buChar char="Ø"/>
            </a:pPr>
            <a:r>
              <a:rPr lang="en-US" b="1" u="sng" dirty="0" smtClean="0">
                <a:solidFill>
                  <a:schemeClr val="tx1"/>
                </a:solidFill>
              </a:rPr>
              <a:t>Insert Text:</a:t>
            </a:r>
            <a:r>
              <a:rPr lang="en-US" dirty="0" smtClean="0">
                <a:solidFill>
                  <a:schemeClr val="tx1"/>
                </a:solidFill>
              </a:rPr>
              <a:t> Allows you to insert text anywhere in the document.</a:t>
            </a:r>
          </a:p>
          <a:p>
            <a:pPr algn="just">
              <a:buFont typeface="Wingdings" pitchFamily="2" charset="2"/>
              <a:buChar char="Ø"/>
            </a:pPr>
            <a:r>
              <a:rPr lang="en-US" b="1" u="sng" dirty="0" smtClean="0">
                <a:solidFill>
                  <a:schemeClr val="tx1"/>
                </a:solidFill>
              </a:rPr>
              <a:t>Delete Text:</a:t>
            </a:r>
            <a:r>
              <a:rPr lang="en-US" dirty="0" smtClean="0">
                <a:solidFill>
                  <a:schemeClr val="tx1"/>
                </a:solidFill>
              </a:rPr>
              <a:t> Allows you to erase character, words, lines or pages easily as you can cross them out on paper.</a:t>
            </a:r>
          </a:p>
          <a:p>
            <a:pPr algn="just">
              <a:buFont typeface="Wingdings" pitchFamily="2" charset="2"/>
              <a:buChar char="Ø"/>
            </a:pPr>
            <a:r>
              <a:rPr lang="en-US" b="1" u="sng" dirty="0" smtClean="0">
                <a:solidFill>
                  <a:schemeClr val="tx1"/>
                </a:solidFill>
              </a:rPr>
              <a:t>Cut and Paste:</a:t>
            </a:r>
            <a:r>
              <a:rPr lang="en-US" dirty="0" smtClean="0">
                <a:solidFill>
                  <a:schemeClr val="tx1"/>
                </a:solidFill>
              </a:rPr>
              <a:t> Allows you to remove (cut) a section of a text from one place in a document and insert (paste) it somewhere else.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33400"/>
            <a:ext cx="7772400" cy="5638800"/>
          </a:xfrm>
        </p:spPr>
        <p:style>
          <a:lnRef idx="0">
            <a:schemeClr val="accent3"/>
          </a:lnRef>
          <a:fillRef idx="3">
            <a:schemeClr val="accent3"/>
          </a:fillRef>
          <a:effectRef idx="3">
            <a:schemeClr val="accent3"/>
          </a:effectRef>
          <a:fontRef idx="minor">
            <a:schemeClr val="lt1"/>
          </a:fontRef>
        </p:style>
        <p:txBody>
          <a:bodyPr>
            <a:noAutofit/>
          </a:bodyPr>
          <a:lstStyle/>
          <a:p>
            <a:pPr algn="just">
              <a:buFont typeface="Wingdings" pitchFamily="2" charset="2"/>
              <a:buChar char="Ø"/>
            </a:pPr>
            <a:r>
              <a:rPr lang="en-US" sz="2800" b="1" u="sng" dirty="0" smtClean="0">
                <a:solidFill>
                  <a:schemeClr val="tx1"/>
                </a:solidFill>
              </a:rPr>
              <a:t>Page Size and Margin:</a:t>
            </a:r>
            <a:r>
              <a:rPr lang="en-US" sz="2800" dirty="0" smtClean="0">
                <a:solidFill>
                  <a:schemeClr val="tx1"/>
                </a:solidFill>
              </a:rPr>
              <a:t> Allows you to define various page sizes and margins. It also automatically adjust and readjust the text so that it fits properly.</a:t>
            </a:r>
          </a:p>
          <a:p>
            <a:pPr algn="just">
              <a:buFont typeface="Wingdings" pitchFamily="2" charset="2"/>
              <a:buChar char="Ø"/>
            </a:pPr>
            <a:r>
              <a:rPr lang="en-US" sz="2800" b="1" u="sng" dirty="0" smtClean="0">
                <a:solidFill>
                  <a:schemeClr val="tx1"/>
                </a:solidFill>
              </a:rPr>
              <a:t>Search and Replace:</a:t>
            </a:r>
            <a:r>
              <a:rPr lang="en-US" sz="2800" dirty="0" smtClean="0">
                <a:solidFill>
                  <a:schemeClr val="tx1"/>
                </a:solidFill>
              </a:rPr>
              <a:t> Allows you to direct the word processor to search for a particular word or phrase. And we can replace one group of characters with another everywhere that the first group appears.</a:t>
            </a:r>
          </a:p>
          <a:p>
            <a:pPr algn="just">
              <a:buFont typeface="Wingdings" pitchFamily="2" charset="2"/>
              <a:buChar char="Ø"/>
            </a:pPr>
            <a:r>
              <a:rPr lang="en-US" sz="2800" b="1" u="sng" dirty="0" smtClean="0">
                <a:solidFill>
                  <a:schemeClr val="tx1"/>
                </a:solidFill>
              </a:rPr>
              <a:t>Word Wrap:</a:t>
            </a:r>
            <a:r>
              <a:rPr lang="en-US" sz="2800" dirty="0" smtClean="0">
                <a:solidFill>
                  <a:schemeClr val="tx1"/>
                </a:solidFill>
              </a:rPr>
              <a:t> it automatically moves to the next line when you have filled one line with text and it will readjust text if you change the margins.</a:t>
            </a:r>
          </a:p>
          <a:p>
            <a:pPr algn="just">
              <a:buFont typeface="Wingdings" pitchFamily="2" charset="2"/>
              <a:buChar char="Ø"/>
            </a:pPr>
            <a:r>
              <a:rPr lang="en-US" sz="2800" b="1" u="sng" dirty="0" smtClean="0">
                <a:solidFill>
                  <a:schemeClr val="tx1"/>
                </a:solidFill>
              </a:rPr>
              <a:t>Print:</a:t>
            </a:r>
            <a:r>
              <a:rPr lang="en-US" sz="2800" dirty="0" smtClean="0">
                <a:solidFill>
                  <a:schemeClr val="tx1"/>
                </a:solidFill>
              </a:rPr>
              <a:t> Allows you to send a document to a printer to get a hardcopy.</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7BBBBFE7-8BFB-4A04-A1C9-EDCC0F72EDA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2067</Words>
  <Application>Microsoft Office PowerPoint</Application>
  <PresentationFormat>On-screen Show (4:3)</PresentationFormat>
  <Paragraphs>232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Word Processing</vt:lpstr>
      <vt:lpstr>PowerPoint Presentation</vt:lpstr>
      <vt:lpstr> Examples</vt:lpstr>
      <vt:lpstr>Word Processor</vt:lpstr>
      <vt:lpstr>Function Involved</vt:lpstr>
      <vt:lpstr>PowerPoint Presentation</vt:lpstr>
      <vt:lpstr>Advantages Over a Typewriter</vt:lpstr>
      <vt:lpstr>Basic Features</vt:lpstr>
      <vt:lpstr>PowerPoint Presentation</vt:lpstr>
      <vt:lpstr>Advance Features</vt:lpstr>
      <vt:lpstr>PowerPoint Presentation</vt:lpstr>
      <vt:lpstr>Interface</vt:lpstr>
      <vt:lpstr>Bars</vt:lpstr>
      <vt:lpstr>PowerPoint Presentation</vt:lpstr>
      <vt:lpstr>Entering Text</vt:lpstr>
      <vt:lpstr>Editing Text</vt:lpstr>
      <vt:lpstr>Typing Modes</vt:lpstr>
      <vt:lpstr>Selecting Text</vt:lpstr>
      <vt:lpstr>Erasing Text</vt:lpstr>
      <vt:lpstr>PowerPoint Presentation</vt:lpstr>
      <vt:lpstr>Undo and Redo</vt:lpstr>
      <vt:lpstr>Formatting Text</vt:lpstr>
      <vt:lpstr>Formatting Fonts</vt:lpstr>
      <vt:lpstr>PowerPoint Presentation</vt:lpstr>
      <vt:lpstr>Font Menu</vt:lpstr>
      <vt:lpstr>Formatting Paragraph</vt:lpstr>
      <vt:lpstr>PowerPoint Presentation</vt:lpstr>
      <vt:lpstr>Line Spacing</vt:lpstr>
      <vt:lpstr>Paragraph Spacing</vt:lpstr>
      <vt:lpstr>Indents</vt:lpstr>
      <vt:lpstr>Formatting a Page</vt:lpstr>
      <vt:lpstr>PowerPoint Presentation</vt:lpstr>
      <vt:lpstr>PowerPoint Presentation</vt:lpstr>
      <vt:lpstr>Introducing Column</vt:lpstr>
      <vt:lpstr>Introducing Tables</vt:lpstr>
      <vt:lpstr>PowerPoint Presentation</vt:lpstr>
      <vt:lpstr>Printing A Document</vt:lpstr>
      <vt:lpstr>Clipboard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Processing</dc:title>
  <dc:subject>Computer and Computation</dc:subject>
  <dc:creator>FARHAN AHMAD</dc:creator>
  <cp:keywords>Department of Chemical Engineering</cp:keywords>
  <cp:lastModifiedBy>FARHAN</cp:lastModifiedBy>
  <dcterms:created xsi:type="dcterms:W3CDTF">2009-10-13T18:38:09Z</dcterms:created>
  <dcterms:modified xsi:type="dcterms:W3CDTF">2012-12-06T08:03:05Z</dcterms:modified>
  <cp:category>Lectures</cp:category>
</cp:coreProperties>
</file>